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01" r:id="rId3"/>
    <p:sldId id="317" r:id="rId4"/>
    <p:sldId id="351" r:id="rId5"/>
    <p:sldId id="352" r:id="rId6"/>
    <p:sldId id="348" r:id="rId7"/>
    <p:sldId id="302" r:id="rId8"/>
    <p:sldId id="300" r:id="rId9"/>
    <p:sldId id="304" r:id="rId10"/>
    <p:sldId id="305" r:id="rId11"/>
    <p:sldId id="306" r:id="rId12"/>
    <p:sldId id="307" r:id="rId13"/>
    <p:sldId id="332" r:id="rId14"/>
    <p:sldId id="333" r:id="rId15"/>
    <p:sldId id="311" r:id="rId16"/>
    <p:sldId id="316" r:id="rId17"/>
    <p:sldId id="344" r:id="rId18"/>
    <p:sldId id="318" r:id="rId19"/>
    <p:sldId id="350" r:id="rId20"/>
    <p:sldId id="341" r:id="rId21"/>
    <p:sldId id="342" r:id="rId22"/>
    <p:sldId id="343" r:id="rId23"/>
    <p:sldId id="349" r:id="rId24"/>
    <p:sldId id="321" r:id="rId25"/>
    <p:sldId id="325" r:id="rId26"/>
    <p:sldId id="354" r:id="rId27"/>
    <p:sldId id="353" r:id="rId28"/>
    <p:sldId id="339" r:id="rId29"/>
    <p:sldId id="355" r:id="rId30"/>
    <p:sldId id="338" r:id="rId31"/>
    <p:sldId id="322" r:id="rId32"/>
    <p:sldId id="327" r:id="rId33"/>
    <p:sldId id="323" r:id="rId34"/>
    <p:sldId id="324" r:id="rId35"/>
    <p:sldId id="335" r:id="rId36"/>
    <p:sldId id="328" r:id="rId37"/>
    <p:sldId id="334" r:id="rId38"/>
    <p:sldId id="330" r:id="rId39"/>
    <p:sldId id="329" r:id="rId40"/>
    <p:sldId id="336" r:id="rId41"/>
    <p:sldId id="345" r:id="rId42"/>
    <p:sldId id="346" r:id="rId43"/>
    <p:sldId id="303" r:id="rId44"/>
    <p:sldId id="347" r:id="rId45"/>
  </p:sldIdLst>
  <p:sldSz cx="9144000" cy="6858000" type="screen4x3"/>
  <p:notesSz cx="7104063" cy="102346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660"/>
  </p:normalViewPr>
  <p:slideViewPr>
    <p:cSldViewPr>
      <p:cViewPr>
        <p:scale>
          <a:sx n="90" d="100"/>
          <a:sy n="90" d="100"/>
        </p:scale>
        <p:origin x="-1458" y="-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3078427" cy="511731"/>
          </a:xfrm>
          <a:prstGeom prst="rect">
            <a:avLst/>
          </a:prstGeom>
        </p:spPr>
        <p:txBody>
          <a:bodyPr vert="horz" lIns="99048" tIns="49524" rIns="99048" bIns="49524" rtlCol="0"/>
          <a:lstStyle>
            <a:lvl1pPr algn="l" fontAlgn="auto">
              <a:spcBef>
                <a:spcPts val="0"/>
              </a:spcBef>
              <a:spcAft>
                <a:spcPts val="0"/>
              </a:spcAft>
              <a:defRPr sz="1300">
                <a:latin typeface="+mn-lt"/>
              </a:defRPr>
            </a:lvl1pPr>
          </a:lstStyle>
          <a:p>
            <a:pPr>
              <a:defRPr/>
            </a:pPr>
            <a:endParaRPr lang="de-DE"/>
          </a:p>
        </p:txBody>
      </p:sp>
      <p:sp>
        <p:nvSpPr>
          <p:cNvPr id="3" name="Datumsplatzhalter 2"/>
          <p:cNvSpPr>
            <a:spLocks noGrp="1"/>
          </p:cNvSpPr>
          <p:nvPr>
            <p:ph type="dt" idx="1"/>
          </p:nvPr>
        </p:nvSpPr>
        <p:spPr>
          <a:xfrm>
            <a:off x="4023992" y="1"/>
            <a:ext cx="3078427" cy="511731"/>
          </a:xfrm>
          <a:prstGeom prst="rect">
            <a:avLst/>
          </a:prstGeom>
        </p:spPr>
        <p:txBody>
          <a:bodyPr vert="horz" lIns="99048" tIns="49524" rIns="99048" bIns="49524" rtlCol="0"/>
          <a:lstStyle>
            <a:lvl1pPr algn="r" fontAlgn="auto">
              <a:spcBef>
                <a:spcPts val="0"/>
              </a:spcBef>
              <a:spcAft>
                <a:spcPts val="0"/>
              </a:spcAft>
              <a:defRPr sz="1300">
                <a:latin typeface="+mn-lt"/>
              </a:defRPr>
            </a:lvl1pPr>
          </a:lstStyle>
          <a:p>
            <a:pPr>
              <a:defRPr/>
            </a:pPr>
            <a:fld id="{5549BED1-E65A-4F67-83FC-DF1AA354D293}" type="datetimeFigureOut">
              <a:rPr lang="de-DE"/>
              <a:pPr>
                <a:defRPr/>
              </a:pPr>
              <a:t>18.05.2014</a:t>
            </a:fld>
            <a:endParaRPr lang="de-DE"/>
          </a:p>
        </p:txBody>
      </p:sp>
      <p:sp>
        <p:nvSpPr>
          <p:cNvPr id="4" name="Folienbildplatzhalter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9048" tIns="49524" rIns="99048" bIns="49524" rtlCol="0" anchor="ctr"/>
          <a:lstStyle/>
          <a:p>
            <a:pPr lvl="0"/>
            <a:endParaRPr lang="de-DE" noProof="0" smtClean="0"/>
          </a:p>
        </p:txBody>
      </p:sp>
      <p:sp>
        <p:nvSpPr>
          <p:cNvPr id="5" name="Notizenplatzhalter 4"/>
          <p:cNvSpPr>
            <a:spLocks noGrp="1"/>
          </p:cNvSpPr>
          <p:nvPr>
            <p:ph type="body" sz="quarter" idx="3"/>
          </p:nvPr>
        </p:nvSpPr>
        <p:spPr>
          <a:xfrm>
            <a:off x="710407" y="4861441"/>
            <a:ext cx="5683250" cy="4605576"/>
          </a:xfrm>
          <a:prstGeom prst="rect">
            <a:avLst/>
          </a:prstGeom>
        </p:spPr>
        <p:txBody>
          <a:bodyPr vert="horz" lIns="99048" tIns="49524" rIns="99048" bIns="49524"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721107"/>
            <a:ext cx="3078427" cy="511731"/>
          </a:xfrm>
          <a:prstGeom prst="rect">
            <a:avLst/>
          </a:prstGeom>
        </p:spPr>
        <p:txBody>
          <a:bodyPr vert="horz" lIns="99048" tIns="49524" rIns="99048" bIns="49524" rtlCol="0" anchor="b"/>
          <a:lstStyle>
            <a:lvl1pPr algn="l" fontAlgn="auto">
              <a:spcBef>
                <a:spcPts val="0"/>
              </a:spcBef>
              <a:spcAft>
                <a:spcPts val="0"/>
              </a:spcAft>
              <a:defRPr sz="1300">
                <a:latin typeface="+mn-lt"/>
              </a:defRPr>
            </a:lvl1pPr>
          </a:lstStyle>
          <a:p>
            <a:pPr>
              <a:defRPr/>
            </a:pPr>
            <a:endParaRPr lang="de-DE"/>
          </a:p>
        </p:txBody>
      </p:sp>
      <p:sp>
        <p:nvSpPr>
          <p:cNvPr id="7" name="Foliennummernplatzhalter 6"/>
          <p:cNvSpPr>
            <a:spLocks noGrp="1"/>
          </p:cNvSpPr>
          <p:nvPr>
            <p:ph type="sldNum" sz="quarter" idx="5"/>
          </p:nvPr>
        </p:nvSpPr>
        <p:spPr>
          <a:xfrm>
            <a:off x="4023992" y="9721107"/>
            <a:ext cx="3078427" cy="511731"/>
          </a:xfrm>
          <a:prstGeom prst="rect">
            <a:avLst/>
          </a:prstGeom>
        </p:spPr>
        <p:txBody>
          <a:bodyPr vert="horz" lIns="99048" tIns="49524" rIns="99048" bIns="49524" rtlCol="0" anchor="b"/>
          <a:lstStyle>
            <a:lvl1pPr algn="r" fontAlgn="auto">
              <a:spcBef>
                <a:spcPts val="0"/>
              </a:spcBef>
              <a:spcAft>
                <a:spcPts val="0"/>
              </a:spcAft>
              <a:defRPr sz="1300">
                <a:latin typeface="+mn-lt"/>
              </a:defRPr>
            </a:lvl1pPr>
          </a:lstStyle>
          <a:p>
            <a:pPr>
              <a:defRPr/>
            </a:pPr>
            <a:fld id="{76A9471C-BFD4-4459-81A1-F272F9FC852E}" type="slidenum">
              <a:rPr lang="de-DE"/>
              <a:pPr>
                <a:defRPr/>
              </a:pPr>
              <a:t>‹Nr.›</a:t>
            </a:fld>
            <a:endParaRPr lang="de-DE"/>
          </a:p>
        </p:txBody>
      </p:sp>
    </p:spTree>
    <p:extLst>
      <p:ext uri="{BB962C8B-B14F-4D97-AF65-F5344CB8AC3E}">
        <p14:creationId xmlns:p14="http://schemas.microsoft.com/office/powerpoint/2010/main" val="12905965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3316"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2AD26B-54D4-4975-88B5-33C6CA6FCFE9}" type="slidenum">
              <a:rPr lang="de-DE" smtClean="0"/>
              <a:pPr fontAlgn="base">
                <a:spcBef>
                  <a:spcPct val="0"/>
                </a:spcBef>
                <a:spcAft>
                  <a:spcPct val="0"/>
                </a:spcAft>
                <a:defRPr/>
              </a:pPr>
              <a:t>1</a:t>
            </a:fld>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10</a:t>
            </a:fld>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11</a:t>
            </a:fld>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12</a:t>
            </a:fld>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13</a:t>
            </a:fld>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14</a:t>
            </a:fld>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15</a:t>
            </a:fld>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16</a:t>
            </a:fld>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17</a:t>
            </a:fld>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18</a:t>
            </a:fld>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19</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2</a:t>
            </a:fld>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20</a:t>
            </a:fld>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21</a:t>
            </a:fld>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22</a:t>
            </a:fld>
            <a:endParaRPr 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23</a:t>
            </a:fld>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24</a:t>
            </a:fld>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25</a:t>
            </a:fld>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26</a:t>
            </a:fld>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27</a:t>
            </a:fld>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28</a:t>
            </a:fld>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29</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3</a:t>
            </a:fld>
            <a:endParaRPr 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30</a:t>
            </a:fld>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31</a:t>
            </a:fld>
            <a:endParaRPr 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32</a:t>
            </a:fld>
            <a:endParaRPr 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33</a:t>
            </a:fld>
            <a:endParaRPr 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34</a:t>
            </a:fld>
            <a:endParaRPr 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35</a:t>
            </a:fld>
            <a:endParaRPr 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36</a:t>
            </a:fld>
            <a:endParaRPr lang="de-D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37</a:t>
            </a:fld>
            <a:endParaRPr 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38</a:t>
            </a:fld>
            <a:endParaRPr lang="de-DE"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39</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4</a:t>
            </a:fld>
            <a:endParaRPr lang="de-DE"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40</a:t>
            </a:fld>
            <a:endParaRPr lang="de-DE"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41</a:t>
            </a:fld>
            <a:endParaRPr lang="de-DE"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42</a:t>
            </a:fld>
            <a:endParaRPr lang="de-DE"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43</a:t>
            </a:fld>
            <a:endParaRPr lang="de-DE"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44</a:t>
            </a:fld>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5</a:t>
            </a:fld>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6</a:t>
            </a:fld>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7</a:t>
            </a:fld>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8</a:t>
            </a:fld>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8F30B-DD23-4152-A400-95E3648D03FB}" type="slidenum">
              <a:rPr lang="de-DE" smtClean="0"/>
              <a:pPr fontAlgn="base">
                <a:spcBef>
                  <a:spcPct val="0"/>
                </a:spcBef>
                <a:spcAft>
                  <a:spcPct val="0"/>
                </a:spcAft>
                <a:defRPr/>
              </a:pPr>
              <a:t>9</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332656"/>
            <a:ext cx="7211144" cy="864096"/>
          </a:xfrm>
          <a:gradFill>
            <a:gsLst>
              <a:gs pos="0">
                <a:schemeClr val="accent1">
                  <a:tint val="44500"/>
                  <a:satMod val="160000"/>
                </a:schemeClr>
              </a:gs>
              <a:gs pos="100000">
                <a:schemeClr val="accent1">
                  <a:tint val="23500"/>
                  <a:satMod val="160000"/>
                </a:schemeClr>
              </a:gs>
            </a:gsLst>
            <a:lin ang="5400000" scaled="0"/>
          </a:gradFill>
          <a:ln>
            <a:noFill/>
          </a:ln>
        </p:spPr>
        <p:txBody>
          <a:bodyPr/>
          <a:lstStyle>
            <a:lvl1pPr algn="l">
              <a:defRPr/>
            </a:lvl1pPr>
          </a:lstStyle>
          <a:p>
            <a:r>
              <a:rPr lang="de-DE" dirty="0" smtClean="0"/>
              <a:t>Titelmasterformat bearbeiten</a:t>
            </a:r>
            <a:endParaRPr lang="de-DE" dirty="0"/>
          </a:p>
        </p:txBody>
      </p:sp>
      <p:sp>
        <p:nvSpPr>
          <p:cNvPr id="3" name="Inhaltsplatzhalter 2"/>
          <p:cNvSpPr>
            <a:spLocks noGrp="1"/>
          </p:cNvSpPr>
          <p:nvPr>
            <p:ph idx="1"/>
          </p:nvPr>
        </p:nvSpPr>
        <p:spPr/>
        <p:txBody>
          <a:bodyPr/>
          <a:lstStyle>
            <a:lvl1pPr marL="0" indent="0">
              <a:buNone/>
              <a:defRPr/>
            </a:lvl1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457200" y="6356350"/>
            <a:ext cx="946448" cy="365125"/>
          </a:xfrm>
        </p:spPr>
        <p:txBody>
          <a:bodyPr/>
          <a:lstStyle>
            <a:lvl1pPr>
              <a:defRPr/>
            </a:lvl1pPr>
          </a:lstStyle>
          <a:p>
            <a:pPr>
              <a:defRPr/>
            </a:pPr>
            <a:r>
              <a:rPr lang="de-DE" smtClean="0"/>
              <a:t>17.05.2014, Rev 1v3</a:t>
            </a:r>
            <a:endParaRPr lang="de-DE" dirty="0"/>
          </a:p>
        </p:txBody>
      </p:sp>
      <p:sp>
        <p:nvSpPr>
          <p:cNvPr id="5" name="Fußzeilenplatzhalter 4"/>
          <p:cNvSpPr>
            <a:spLocks noGrp="1"/>
          </p:cNvSpPr>
          <p:nvPr>
            <p:ph type="ftr" sz="quarter" idx="11"/>
          </p:nvPr>
        </p:nvSpPr>
        <p:spPr>
          <a:xfrm>
            <a:off x="1547664" y="6356350"/>
            <a:ext cx="5976664" cy="365125"/>
          </a:xfrm>
        </p:spPr>
        <p:txBody>
          <a:bodyPr/>
          <a:lstStyle>
            <a:lvl1pPr>
              <a:defRPr/>
            </a:lvl1pPr>
          </a:lstStyle>
          <a:p>
            <a:pPr>
              <a:defRPr/>
            </a:pPr>
            <a:r>
              <a:rPr lang="de-DE" smtClean="0"/>
              <a:t>Alpenflugzentrum Unterwössen e.V. - Streckenflugnachmittag - P. Guentzer</a:t>
            </a:r>
            <a:endParaRPr lang="de-DE"/>
          </a:p>
        </p:txBody>
      </p:sp>
      <p:sp>
        <p:nvSpPr>
          <p:cNvPr id="6" name="Foliennummernplatzhalter 5"/>
          <p:cNvSpPr>
            <a:spLocks noGrp="1"/>
          </p:cNvSpPr>
          <p:nvPr>
            <p:ph type="sldNum" sz="quarter" idx="12"/>
          </p:nvPr>
        </p:nvSpPr>
        <p:spPr>
          <a:xfrm>
            <a:off x="7668344" y="6356350"/>
            <a:ext cx="1018456" cy="365125"/>
          </a:xfrm>
        </p:spPr>
        <p:txBody>
          <a:bodyPr/>
          <a:lstStyle>
            <a:lvl1pPr>
              <a:defRPr/>
            </a:lvl1pPr>
          </a:lstStyle>
          <a:p>
            <a:pPr>
              <a:defRPr/>
            </a:pPr>
            <a:fld id="{AE0D043C-2F9E-497F-8049-C2E8D3B5EA95}" type="slidenum">
              <a:rPr lang="de-DE"/>
              <a:pPr>
                <a:defRPr/>
              </a:pPr>
              <a:t>‹Nr.›</a:t>
            </a:fld>
            <a:endParaRPr lang="de-DE"/>
          </a:p>
        </p:txBody>
      </p:sp>
      <p:pic>
        <p:nvPicPr>
          <p:cNvPr id="2355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56376" y="332656"/>
            <a:ext cx="78860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5716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de-DE" smtClean="0"/>
              <a:t>17.05.2014, Rev 1v3</a:t>
            </a: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de-DE" smtClean="0"/>
              <a:t>Alpenflugzentrum Unterwössen e.V. - Streckenflugnachmittag - P. Guentzer</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83E0637-6CED-42AB-AAD9-B149D4E26604}"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6" name="Datumsplatzhalter 5"/>
          <p:cNvSpPr>
            <a:spLocks noGrp="1"/>
          </p:cNvSpPr>
          <p:nvPr>
            <p:ph type="dt" sz="half" idx="10"/>
          </p:nvPr>
        </p:nvSpPr>
        <p:spPr/>
        <p:txBody>
          <a:bodyPr/>
          <a:lstStyle/>
          <a:p>
            <a:pPr>
              <a:defRPr/>
            </a:pPr>
            <a:r>
              <a:rPr lang="de-DE" smtClean="0"/>
              <a:t>17.05.2014, Rev 1v3</a:t>
            </a:r>
            <a:endParaRPr lang="de-DE" dirty="0"/>
          </a:p>
        </p:txBody>
      </p:sp>
      <p:sp>
        <p:nvSpPr>
          <p:cNvPr id="2" name="Fußzeilenplatzhalter 1"/>
          <p:cNvSpPr>
            <a:spLocks noGrp="1"/>
          </p:cNvSpPr>
          <p:nvPr>
            <p:ph type="ftr" sz="quarter" idx="11"/>
          </p:nvPr>
        </p:nvSpPr>
        <p:spPr/>
        <p:txBody>
          <a:bodyPr/>
          <a:lstStyle/>
          <a:p>
            <a:pPr>
              <a:defRPr/>
            </a:pPr>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pPr>
              <a:defRPr/>
            </a:pPr>
            <a:fld id="{85C8F88D-EB15-4EA2-BA3A-410691472415}" type="slidenum">
              <a:rPr lang="de-DE" smtClean="0"/>
              <a:pPr>
                <a:defRPr/>
              </a:pPr>
              <a:t>1</a:t>
            </a:fld>
            <a:endParaRPr lang="de-DE"/>
          </a:p>
        </p:txBody>
      </p:sp>
      <p:pic>
        <p:nvPicPr>
          <p:cNvPr id="4" name="Grafik 3" descr="AFZ-Logo_Pfade.bmp"/>
          <p:cNvPicPr>
            <a:picLocks noChangeAspect="1"/>
          </p:cNvPicPr>
          <p:nvPr/>
        </p:nvPicPr>
        <p:blipFill>
          <a:blip r:embed="rId3"/>
          <a:stretch>
            <a:fillRect/>
          </a:stretch>
        </p:blipFill>
        <p:spPr>
          <a:xfrm>
            <a:off x="3687839" y="4161977"/>
            <a:ext cx="1907874" cy="2105297"/>
          </a:xfrm>
          <a:prstGeom prst="rect">
            <a:avLst/>
          </a:prstGeom>
          <a:solidFill>
            <a:schemeClr val="accent1">
              <a:alpha val="30000"/>
            </a:schemeClr>
          </a:solidFill>
          <a:effectLst>
            <a:outerShdw blurRad="50800" dist="50800" dir="5400000" algn="ctr" rotWithShape="0">
              <a:srgbClr val="000000">
                <a:alpha val="54000"/>
              </a:srgbClr>
            </a:outerShdw>
          </a:effectLst>
        </p:spPr>
      </p:pic>
      <p:sp>
        <p:nvSpPr>
          <p:cNvPr id="5" name="Titel 3"/>
          <p:cNvSpPr txBox="1">
            <a:spLocks/>
          </p:cNvSpPr>
          <p:nvPr/>
        </p:nvSpPr>
        <p:spPr bwMode="auto">
          <a:xfrm>
            <a:off x="755576" y="692696"/>
            <a:ext cx="7772400" cy="3024336"/>
          </a:xfrm>
          <a:prstGeom prst="rect">
            <a:avLst/>
          </a:prstGeom>
          <a:gradFill>
            <a:gsLst>
              <a:gs pos="0">
                <a:schemeClr val="accent1">
                  <a:tint val="44500"/>
                  <a:satMod val="160000"/>
                </a:schemeClr>
              </a:gs>
              <a:gs pos="100000">
                <a:schemeClr val="accent1">
                  <a:tint val="23500"/>
                  <a:satMod val="160000"/>
                </a:schemeClr>
              </a:gs>
            </a:gsLst>
            <a:lin ang="5400000" scaled="0"/>
          </a:gra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de-DE" altLang="de-DE" sz="2800" b="1" dirty="0" smtClean="0"/>
              <a:t>Der leere </a:t>
            </a:r>
            <a:r>
              <a:rPr lang="de-DE" altLang="de-DE" sz="2800" b="1" dirty="0" err="1" smtClean="0"/>
              <a:t>Hangarplatz</a:t>
            </a:r>
            <a:r>
              <a:rPr lang="de-DE" altLang="de-DE" sz="2800" b="1" dirty="0" smtClean="0"/>
              <a:t> am Abend – </a:t>
            </a:r>
            <a:r>
              <a:rPr lang="de-DE" altLang="de-DE" sz="2800" b="1" dirty="0" err="1" smtClean="0"/>
              <a:t>staying</a:t>
            </a:r>
            <a:r>
              <a:rPr lang="de-DE" altLang="de-DE" sz="2800" b="1" dirty="0" smtClean="0"/>
              <a:t> </a:t>
            </a:r>
            <a:r>
              <a:rPr lang="de-DE" altLang="de-DE" sz="2800" b="1" dirty="0" err="1" smtClean="0"/>
              <a:t>alive</a:t>
            </a:r>
            <a:r>
              <a:rPr lang="de-DE" altLang="de-DE" sz="2800" b="1" dirty="0" smtClean="0"/>
              <a:t>!</a:t>
            </a:r>
          </a:p>
          <a:p>
            <a:pPr eaLnBrk="1" hangingPunct="1"/>
            <a:endParaRPr lang="de-DE" altLang="de-DE" sz="2800" b="1" dirty="0"/>
          </a:p>
          <a:p>
            <a:r>
              <a:rPr lang="de-DE" sz="2800" i="1" dirty="0" smtClean="0"/>
              <a:t>Absturz überlebt: </a:t>
            </a:r>
          </a:p>
          <a:p>
            <a:r>
              <a:rPr lang="de-DE" sz="2800" i="1" dirty="0" smtClean="0"/>
              <a:t>Was </a:t>
            </a:r>
            <a:r>
              <a:rPr lang="de-DE" sz="2800" i="1" dirty="0"/>
              <a:t>kann ich </a:t>
            </a:r>
            <a:r>
              <a:rPr lang="de-DE" sz="2800" i="1" dirty="0" smtClean="0"/>
              <a:t>vor und während des Fluges </a:t>
            </a:r>
            <a:r>
              <a:rPr lang="de-DE" sz="2800" i="1" dirty="0"/>
              <a:t>tun, </a:t>
            </a:r>
            <a:endParaRPr lang="de-DE" sz="2800" i="1" dirty="0" smtClean="0"/>
          </a:p>
          <a:p>
            <a:r>
              <a:rPr lang="de-DE" sz="2800" i="1" dirty="0" smtClean="0"/>
              <a:t>um lebend gefunden zu werden?</a:t>
            </a:r>
            <a:endParaRPr lang="de-DE" sz="28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HB-3393, 19.5.2012 </a:t>
            </a:r>
            <a:r>
              <a:rPr lang="de-DE" sz="2000" dirty="0" smtClean="0"/>
              <a:t>(siehe Quelle 2)</a:t>
            </a:r>
            <a:endParaRPr lang="de-DE" dirty="0" smtClean="0"/>
          </a:p>
        </p:txBody>
      </p:sp>
      <p:sp>
        <p:nvSpPr>
          <p:cNvPr id="3075" name="Inhaltsplatzhalter 4"/>
          <p:cNvSpPr>
            <a:spLocks noGrp="1"/>
          </p:cNvSpPr>
          <p:nvPr>
            <p:ph idx="1"/>
          </p:nvPr>
        </p:nvSpPr>
        <p:spPr/>
        <p:txBody>
          <a:bodyPr/>
          <a:lstStyle/>
          <a:p>
            <a:pPr marL="457200" indent="-457200">
              <a:buFont typeface="Arial" panose="020B0604020202020204" pitchFamily="34" charset="0"/>
              <a:buChar char="•"/>
            </a:pPr>
            <a:r>
              <a:rPr lang="de-DE" altLang="de-DE" sz="1600" dirty="0" smtClean="0"/>
              <a:t>Das Segelflugzeug war mit einem Notsender ausgerüstet, der beim Aufprall ausgelöst wurde und </a:t>
            </a:r>
            <a:r>
              <a:rPr lang="de-DE" altLang="de-DE" sz="1600" dirty="0" err="1" smtClean="0"/>
              <a:t>ausschliesslich</a:t>
            </a:r>
            <a:r>
              <a:rPr lang="de-DE" altLang="de-DE" sz="1600" dirty="0" smtClean="0"/>
              <a:t> auf der Frequenz 121.5 MHz </a:t>
            </a:r>
            <a:r>
              <a:rPr lang="de-DE" altLang="de-DE" sz="1600" dirty="0" err="1" smtClean="0"/>
              <a:t>peilbare</a:t>
            </a:r>
            <a:r>
              <a:rPr lang="de-DE" altLang="de-DE" sz="1600" dirty="0" smtClean="0"/>
              <a:t> Signale sendete</a:t>
            </a:r>
          </a:p>
          <a:p>
            <a:pPr marL="457200" indent="-457200">
              <a:buFont typeface="Arial" panose="020B0604020202020204" pitchFamily="34" charset="0"/>
              <a:buChar char="•"/>
            </a:pPr>
            <a:r>
              <a:rPr lang="de-DE" altLang="de-DE" sz="1600" dirty="0" smtClean="0"/>
              <a:t>keine Anhaltspunkte für vorbestandene technische Mängel am Flugzeug</a:t>
            </a:r>
          </a:p>
          <a:p>
            <a:pPr marL="457200" indent="-457200">
              <a:buFont typeface="Arial" panose="020B0604020202020204" pitchFamily="34" charset="0"/>
              <a:buChar char="•"/>
            </a:pPr>
            <a:r>
              <a:rPr lang="de-DE" altLang="de-DE" sz="1600" dirty="0" smtClean="0"/>
              <a:t>Die Verletzungen, die der Pilot durch den Aufprall erlitt, führten nicht zum sofortigen Tod. </a:t>
            </a:r>
          </a:p>
          <a:p>
            <a:pPr marL="457200" indent="-457200">
              <a:buFont typeface="Arial" panose="020B0604020202020204" pitchFamily="34" charset="0"/>
              <a:buChar char="•"/>
            </a:pPr>
            <a:r>
              <a:rPr lang="de-DE" altLang="de-DE" sz="1600" dirty="0" smtClean="0"/>
              <a:t>Der Pilot verstarb neben dem Segelflugzeug, nachdem er noch in der Lage gewesen war, sich aus dem Wrack zu befreien, den Fallschirm abzulegen und sich im steilen Gelände zu sichern. </a:t>
            </a:r>
          </a:p>
          <a:p>
            <a:pPr marL="457200" indent="-457200">
              <a:buFont typeface="Arial" panose="020B0604020202020204" pitchFamily="34" charset="0"/>
              <a:buChar char="•"/>
            </a:pPr>
            <a:r>
              <a:rPr lang="de-DE" altLang="de-DE" sz="1600" dirty="0" smtClean="0"/>
              <a:t>Zwischen  dem  Eingang  der  ersten  Meldung  eines  empfangenen  ELT-Signals und dem Auffinden des Wracks vergingen sechs Stunden. </a:t>
            </a:r>
          </a:p>
          <a:p>
            <a:pPr marL="457200" indent="-457200">
              <a:buFont typeface="Arial" panose="020B0604020202020204" pitchFamily="34" charset="0"/>
              <a:buChar char="•"/>
            </a:pPr>
            <a:r>
              <a:rPr lang="de-DE" altLang="de-DE" sz="1600" dirty="0" smtClean="0"/>
              <a:t>In diesen 6 Stunden war die Peilung des ELT-Signals trotz permanenter Hörbarkeit durch Verkehrsflugzeuge nicht erfolgreich</a:t>
            </a:r>
          </a:p>
          <a:p>
            <a:pPr marL="457200" indent="-457200">
              <a:buFont typeface="Arial" panose="020B0604020202020204" pitchFamily="34" charset="0"/>
              <a:buChar char="•"/>
            </a:pPr>
            <a:r>
              <a:rPr lang="de-DE" altLang="de-DE" sz="1600" dirty="0" smtClean="0"/>
              <a:t>Funksignale vom Handy des Piloten waren verfügbar, aber zu ungenau für eine Ortung</a:t>
            </a:r>
          </a:p>
          <a:p>
            <a:pPr marL="457200" indent="-457200">
              <a:buFont typeface="Arial" panose="020B0604020202020204" pitchFamily="34" charset="0"/>
              <a:buChar char="•"/>
            </a:pPr>
            <a:r>
              <a:rPr lang="de-DE" altLang="de-DE" sz="1600" dirty="0" smtClean="0"/>
              <a:t>Die Ortung auf 234m genau gelang um 22:46 über </a:t>
            </a:r>
            <a:r>
              <a:rPr lang="de-DE" altLang="de-DE" sz="1600" dirty="0" err="1" smtClean="0"/>
              <a:t>Flarmnet</a:t>
            </a:r>
            <a:endParaRPr lang="de-DE" altLang="de-DE" sz="1600" dirty="0" smtClean="0"/>
          </a:p>
          <a:p>
            <a:pPr marL="457200" indent="-457200">
              <a:buFont typeface="Arial" panose="020B0604020202020204" pitchFamily="34" charset="0"/>
              <a:buChar char="•"/>
            </a:pPr>
            <a:r>
              <a:rPr lang="de-DE" altLang="de-DE" sz="1600" dirty="0" smtClean="0"/>
              <a:t>Nach dem Auffinden des Wracks vergingen rund sieben Stunden bis zum Eintreffen der Retter am Unfallort</a:t>
            </a:r>
          </a:p>
          <a:p>
            <a:pPr marL="457200" indent="-457200">
              <a:buFont typeface="Arial" panose="020B0604020202020204" pitchFamily="34" charset="0"/>
              <a:buChar char="•"/>
            </a:pPr>
            <a:r>
              <a:rPr lang="de-DE" altLang="de-DE" sz="1600" dirty="0" smtClean="0"/>
              <a:t>Distanzen: 4km zur nächsten Siedlung , 6km zum nächsten Flugplatz und Autobahn </a:t>
            </a:r>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10</a:t>
            </a:fld>
            <a:endParaRPr lang="de-DE"/>
          </a:p>
        </p:txBody>
      </p:sp>
    </p:spTree>
    <p:extLst>
      <p:ext uri="{BB962C8B-B14F-4D97-AF65-F5344CB8AC3E}">
        <p14:creationId xmlns:p14="http://schemas.microsoft.com/office/powerpoint/2010/main" val="1745501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075" name="Inhaltsplatzhalter 4"/>
          <p:cNvSpPr>
            <a:spLocks noGrp="1"/>
          </p:cNvSpPr>
          <p:nvPr>
            <p:ph idx="1"/>
          </p:nvPr>
        </p:nvSpPr>
        <p:spPr/>
        <p:txBody>
          <a:bodyPr/>
          <a:lstStyle/>
          <a:p>
            <a:pPr algn="ctr"/>
            <a:endParaRPr lang="de-DE" altLang="de-DE" b="1" dirty="0" smtClean="0"/>
          </a:p>
          <a:p>
            <a:pPr algn="ctr"/>
            <a:r>
              <a:rPr lang="de-DE" altLang="de-DE" b="1" dirty="0" smtClean="0"/>
              <a:t>		</a:t>
            </a:r>
          </a:p>
          <a:p>
            <a:pPr algn="ctr"/>
            <a:r>
              <a:rPr lang="de-DE" altLang="de-DE" b="1" dirty="0" smtClean="0"/>
              <a:t>Was kann man daraus ableiten?</a:t>
            </a:r>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11</a:t>
            </a:fld>
            <a:endParaRPr lang="de-DE"/>
          </a:p>
        </p:txBody>
      </p:sp>
    </p:spTree>
    <p:extLst>
      <p:ext uri="{BB962C8B-B14F-4D97-AF65-F5344CB8AC3E}">
        <p14:creationId xmlns:p14="http://schemas.microsoft.com/office/powerpoint/2010/main" val="2923238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075" name="Inhaltsplatzhalter 4"/>
          <p:cNvSpPr>
            <a:spLocks noGrp="1"/>
          </p:cNvSpPr>
          <p:nvPr>
            <p:ph idx="1"/>
          </p:nvPr>
        </p:nvSpPr>
        <p:spPr/>
        <p:txBody>
          <a:bodyPr/>
          <a:lstStyle/>
          <a:p>
            <a:pPr algn="ctr"/>
            <a:endParaRPr lang="de-DE" altLang="de-DE" b="1" dirty="0" smtClean="0"/>
          </a:p>
          <a:p>
            <a:pPr algn="ctr"/>
            <a:endParaRPr lang="de-DE" altLang="de-DE" b="1" dirty="0" smtClean="0"/>
          </a:p>
          <a:p>
            <a:pPr algn="ctr"/>
            <a:r>
              <a:rPr lang="de-DE" altLang="de-DE" b="1" dirty="0" smtClean="0"/>
              <a:t>Was nun zählt ist </a:t>
            </a:r>
            <a:r>
              <a:rPr lang="de-DE" altLang="de-DE" sz="5400" b="1" dirty="0" smtClean="0"/>
              <a:t>Zeit, Zeit, Zeit!</a:t>
            </a:r>
          </a:p>
          <a:p>
            <a:pPr algn="ctr"/>
            <a:endParaRPr lang="de-DE" altLang="de-DE" b="1" dirty="0"/>
          </a:p>
          <a:p>
            <a:pPr algn="ctr"/>
            <a:endParaRPr lang="de-DE" altLang="de-DE" b="1" dirty="0" smtClean="0"/>
          </a:p>
          <a:p>
            <a:pPr algn="ctr"/>
            <a:r>
              <a:rPr lang="de-DE" altLang="de-DE" b="1" dirty="0" smtClean="0"/>
              <a:t>			</a:t>
            </a:r>
          </a:p>
          <a:p>
            <a:pPr algn="ctr"/>
            <a:endParaRPr lang="de-DE" altLang="de-DE" b="1" dirty="0" smtClean="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12</a:t>
            </a:fld>
            <a:endParaRPr lang="de-DE"/>
          </a:p>
        </p:txBody>
      </p:sp>
    </p:spTree>
    <p:extLst>
      <p:ext uri="{BB962C8B-B14F-4D97-AF65-F5344CB8AC3E}">
        <p14:creationId xmlns:p14="http://schemas.microsoft.com/office/powerpoint/2010/main" val="2492267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Die Alarmkette:</a:t>
            </a:r>
            <a:endParaRPr lang="de-DE" dirty="0"/>
          </a:p>
        </p:txBody>
      </p:sp>
      <p:sp>
        <p:nvSpPr>
          <p:cNvPr id="3075" name="Inhaltsplatzhalter 4"/>
          <p:cNvSpPr>
            <a:spLocks noGrp="1"/>
          </p:cNvSpPr>
          <p:nvPr>
            <p:ph idx="1"/>
          </p:nvPr>
        </p:nvSpPr>
        <p:spPr>
          <a:xfrm>
            <a:off x="457200" y="1600200"/>
            <a:ext cx="8363272" cy="4525963"/>
          </a:xfrm>
        </p:spPr>
        <p:txBody>
          <a:bodyPr/>
          <a:lstStyle/>
          <a:p>
            <a:pPr algn="ctr"/>
            <a:endParaRPr lang="de-DE" altLang="de-DE" b="1" dirty="0" smtClean="0"/>
          </a:p>
          <a:p>
            <a:pPr algn="ctr"/>
            <a:endParaRPr lang="de-DE" altLang="de-DE" b="1" dirty="0" smtClean="0"/>
          </a:p>
          <a:p>
            <a:pPr algn="ctr"/>
            <a:endParaRPr lang="de-DE" altLang="de-DE" b="1" dirty="0"/>
          </a:p>
          <a:p>
            <a:pPr>
              <a:tabLst>
                <a:tab pos="1350963" algn="l"/>
                <a:tab pos="3316288" algn="l"/>
                <a:tab pos="5199063" algn="l"/>
                <a:tab pos="6727825" algn="l"/>
              </a:tabLst>
            </a:pPr>
            <a:r>
              <a:rPr lang="de-DE" altLang="de-DE" b="1" dirty="0" smtClean="0"/>
              <a:t>Absturz				 </a:t>
            </a:r>
            <a:r>
              <a:rPr lang="de-DE" altLang="de-DE" b="1" dirty="0"/>
              <a:t>	 </a:t>
            </a:r>
            <a:r>
              <a:rPr lang="de-DE" altLang="de-DE" b="1" dirty="0" smtClean="0"/>
              <a:t>	Alarmierung 	</a:t>
            </a:r>
            <a:r>
              <a:rPr lang="de-DE" altLang="de-DE" b="1" dirty="0"/>
              <a:t> </a:t>
            </a:r>
            <a:r>
              <a:rPr lang="de-DE" altLang="de-DE" b="1" dirty="0" smtClean="0"/>
              <a:t>	</a:t>
            </a:r>
            <a:r>
              <a:rPr lang="de-DE" altLang="de-DE" b="1" dirty="0"/>
              <a:t>	</a:t>
            </a:r>
            <a:r>
              <a:rPr lang="de-DE" altLang="de-DE" b="1" dirty="0" smtClean="0"/>
              <a:t>		Suche/Ortung		</a:t>
            </a:r>
          </a:p>
          <a:p>
            <a:pPr algn="ctr"/>
            <a:r>
              <a:rPr lang="de-DE" altLang="de-DE" b="1" dirty="0" smtClean="0"/>
              <a:t>				Hilfe </a:t>
            </a:r>
          </a:p>
          <a:p>
            <a:pPr algn="ctr"/>
            <a:r>
              <a:rPr lang="de-DE" altLang="de-DE" b="1" dirty="0"/>
              <a:t>					 </a:t>
            </a:r>
            <a:r>
              <a:rPr lang="de-DE" altLang="de-DE" b="1" dirty="0" smtClean="0"/>
              <a:t>		Rettung</a:t>
            </a:r>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13</a:t>
            </a:fld>
            <a:endParaRPr lang="de-DE"/>
          </a:p>
        </p:txBody>
      </p:sp>
      <p:sp>
        <p:nvSpPr>
          <p:cNvPr id="4" name="Pfeil nach rechts 3"/>
          <p:cNvSpPr/>
          <p:nvPr/>
        </p:nvSpPr>
        <p:spPr>
          <a:xfrm>
            <a:off x="1247500" y="2495374"/>
            <a:ext cx="54681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xplosion 1 5"/>
          <p:cNvSpPr/>
          <p:nvPr/>
        </p:nvSpPr>
        <p:spPr>
          <a:xfrm>
            <a:off x="398759" y="2143941"/>
            <a:ext cx="792088" cy="792088"/>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descr="C:\Dokumente und Einstellungen\p.guentzer.CEPAG\Lokale Einstellungen\Temporary Internet Files\Content.IE5\99Z5Y0FL\MC90008871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1969" y="2015482"/>
            <a:ext cx="1512168" cy="1456355"/>
          </a:xfrm>
          <a:prstGeom prst="rect">
            <a:avLst/>
          </a:prstGeom>
          <a:noFill/>
          <a:extLst>
            <a:ext uri="{909E8E84-426E-40DD-AFC4-6F175D3DCCD1}">
              <a14:hiddenFill xmlns:a14="http://schemas.microsoft.com/office/drawing/2010/main">
                <a:solidFill>
                  <a:srgbClr val="FFFFFF"/>
                </a:solidFill>
              </a14:hiddenFill>
            </a:ext>
          </a:extLst>
        </p:spPr>
      </p:pic>
      <p:sp>
        <p:nvSpPr>
          <p:cNvPr id="9" name="Pfeil nach rechts 8"/>
          <p:cNvSpPr/>
          <p:nvPr/>
        </p:nvSpPr>
        <p:spPr>
          <a:xfrm>
            <a:off x="3229092" y="2488002"/>
            <a:ext cx="46805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9" name="Picture 5" descr="C:\Dokumente und Einstellungen\p.guentzer.CEPAG\Lokale Einstellungen\Temporary Internet Files\Content.IE5\DBM72GKM\MC90025277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5235" y="2123704"/>
            <a:ext cx="1805940" cy="9765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Dokumente und Einstellungen\p.guentzer.CEPAG\Lokale Einstellungen\Temporary Internet Files\Content.IE5\NEWZBVQS\MP90042296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536" y="2060848"/>
            <a:ext cx="1368152" cy="998324"/>
          </a:xfrm>
          <a:prstGeom prst="rect">
            <a:avLst/>
          </a:prstGeom>
          <a:noFill/>
          <a:extLst>
            <a:ext uri="{909E8E84-426E-40DD-AFC4-6F175D3DCCD1}">
              <a14:hiddenFill xmlns:a14="http://schemas.microsoft.com/office/drawing/2010/main">
                <a:solidFill>
                  <a:srgbClr val="FFFFFF"/>
                </a:solidFill>
              </a14:hiddenFill>
            </a:ext>
          </a:extLst>
        </p:spPr>
      </p:pic>
      <p:sp>
        <p:nvSpPr>
          <p:cNvPr id="13" name="Pfeil nach rechts 12"/>
          <p:cNvSpPr/>
          <p:nvPr/>
        </p:nvSpPr>
        <p:spPr>
          <a:xfrm>
            <a:off x="5299763" y="2500894"/>
            <a:ext cx="46805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feil nach rechts 13"/>
          <p:cNvSpPr/>
          <p:nvPr/>
        </p:nvSpPr>
        <p:spPr>
          <a:xfrm>
            <a:off x="7194912" y="2539985"/>
            <a:ext cx="54681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0" name="Picture 2" descr="C:\Dokumente und Einstellungen\p.guentzer.CEPAG\Lokale Einstellungen\Temporary Internet Files\Content.IE5\S4RD7GE9\MC900431596[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1376" y="2055082"/>
            <a:ext cx="1113822" cy="1113822"/>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15"/>
          <p:cNvSpPr txBox="1"/>
          <p:nvPr/>
        </p:nvSpPr>
        <p:spPr>
          <a:xfrm>
            <a:off x="1043609" y="1312944"/>
            <a:ext cx="1008112" cy="830997"/>
          </a:xfrm>
          <a:prstGeom prst="rect">
            <a:avLst/>
          </a:prstGeom>
          <a:noFill/>
        </p:spPr>
        <p:txBody>
          <a:bodyPr wrap="square" rtlCol="0">
            <a:spAutoFit/>
          </a:bodyPr>
          <a:lstStyle/>
          <a:p>
            <a:r>
              <a:rPr lang="de-DE" sz="2400" b="1" dirty="0" smtClean="0">
                <a:solidFill>
                  <a:srgbClr val="FFC000"/>
                </a:solidFill>
              </a:rPr>
              <a:t>Min?</a:t>
            </a:r>
          </a:p>
          <a:p>
            <a:r>
              <a:rPr lang="de-DE" sz="2400" b="1" dirty="0" smtClean="0">
                <a:solidFill>
                  <a:srgbClr val="FFC000"/>
                </a:solidFill>
              </a:rPr>
              <a:t>Std?</a:t>
            </a:r>
            <a:endParaRPr lang="de-DE" sz="2400" b="1" dirty="0">
              <a:solidFill>
                <a:srgbClr val="FFC000"/>
              </a:solidFill>
            </a:endParaRPr>
          </a:p>
        </p:txBody>
      </p:sp>
      <p:sp>
        <p:nvSpPr>
          <p:cNvPr id="19" name="Textfeld 18"/>
          <p:cNvSpPr txBox="1"/>
          <p:nvPr/>
        </p:nvSpPr>
        <p:spPr>
          <a:xfrm>
            <a:off x="2827648" y="1259905"/>
            <a:ext cx="1008112" cy="830997"/>
          </a:xfrm>
          <a:prstGeom prst="rect">
            <a:avLst/>
          </a:prstGeom>
          <a:noFill/>
        </p:spPr>
        <p:txBody>
          <a:bodyPr wrap="square" rtlCol="0">
            <a:spAutoFit/>
          </a:bodyPr>
          <a:lstStyle/>
          <a:p>
            <a:r>
              <a:rPr lang="de-DE" sz="2400" b="1" dirty="0" smtClean="0">
                <a:solidFill>
                  <a:srgbClr val="FFC000"/>
                </a:solidFill>
              </a:rPr>
              <a:t>Min?</a:t>
            </a:r>
          </a:p>
          <a:p>
            <a:r>
              <a:rPr lang="de-DE" sz="2400" b="1" dirty="0" smtClean="0">
                <a:solidFill>
                  <a:srgbClr val="FFC000"/>
                </a:solidFill>
              </a:rPr>
              <a:t>Std?</a:t>
            </a:r>
            <a:endParaRPr lang="de-DE" sz="2400" b="1" dirty="0">
              <a:solidFill>
                <a:srgbClr val="FFC000"/>
              </a:solidFill>
            </a:endParaRPr>
          </a:p>
        </p:txBody>
      </p:sp>
      <p:sp>
        <p:nvSpPr>
          <p:cNvPr id="20" name="Textfeld 19"/>
          <p:cNvSpPr txBox="1"/>
          <p:nvPr/>
        </p:nvSpPr>
        <p:spPr>
          <a:xfrm>
            <a:off x="5178688" y="1259905"/>
            <a:ext cx="1008112" cy="830997"/>
          </a:xfrm>
          <a:prstGeom prst="rect">
            <a:avLst/>
          </a:prstGeom>
          <a:noFill/>
        </p:spPr>
        <p:txBody>
          <a:bodyPr wrap="square" rtlCol="0">
            <a:spAutoFit/>
          </a:bodyPr>
          <a:lstStyle/>
          <a:p>
            <a:r>
              <a:rPr lang="de-DE" sz="2400" b="1" dirty="0" smtClean="0">
                <a:solidFill>
                  <a:srgbClr val="FFC000"/>
                </a:solidFill>
              </a:rPr>
              <a:t>Min?</a:t>
            </a:r>
          </a:p>
          <a:p>
            <a:r>
              <a:rPr lang="de-DE" sz="2400" b="1" dirty="0" smtClean="0">
                <a:solidFill>
                  <a:srgbClr val="FFC000"/>
                </a:solidFill>
              </a:rPr>
              <a:t>Std?</a:t>
            </a:r>
            <a:endParaRPr lang="de-DE" sz="2400" b="1" dirty="0">
              <a:solidFill>
                <a:srgbClr val="FFC000"/>
              </a:solidFill>
            </a:endParaRPr>
          </a:p>
        </p:txBody>
      </p:sp>
    </p:spTree>
    <p:extLst>
      <p:ext uri="{BB962C8B-B14F-4D97-AF65-F5344CB8AC3E}">
        <p14:creationId xmlns:p14="http://schemas.microsoft.com/office/powerpoint/2010/main" val="3033269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Die Alarmkette: für HB 3393…</a:t>
            </a:r>
            <a:endParaRPr lang="de-DE" dirty="0"/>
          </a:p>
        </p:txBody>
      </p:sp>
      <p:sp>
        <p:nvSpPr>
          <p:cNvPr id="3075" name="Inhaltsplatzhalter 4"/>
          <p:cNvSpPr>
            <a:spLocks noGrp="1"/>
          </p:cNvSpPr>
          <p:nvPr>
            <p:ph idx="1"/>
          </p:nvPr>
        </p:nvSpPr>
        <p:spPr>
          <a:xfrm>
            <a:off x="457200" y="1600200"/>
            <a:ext cx="8363272" cy="4525963"/>
          </a:xfrm>
        </p:spPr>
        <p:txBody>
          <a:bodyPr/>
          <a:lstStyle/>
          <a:p>
            <a:pPr algn="ctr"/>
            <a:endParaRPr lang="de-DE" altLang="de-DE" b="1" dirty="0" smtClean="0"/>
          </a:p>
          <a:p>
            <a:pPr algn="ctr"/>
            <a:endParaRPr lang="de-DE" altLang="de-DE" b="1" dirty="0" smtClean="0"/>
          </a:p>
          <a:p>
            <a:pPr algn="ctr"/>
            <a:endParaRPr lang="de-DE" altLang="de-DE" b="1" dirty="0"/>
          </a:p>
          <a:p>
            <a:pPr>
              <a:tabLst>
                <a:tab pos="1350963" algn="l"/>
                <a:tab pos="3316288" algn="l"/>
                <a:tab pos="5199063" algn="l"/>
                <a:tab pos="6727825" algn="l"/>
              </a:tabLst>
            </a:pPr>
            <a:r>
              <a:rPr lang="de-DE" altLang="de-DE" b="1" dirty="0" smtClean="0"/>
              <a:t>Absturz				 </a:t>
            </a:r>
            <a:r>
              <a:rPr lang="de-DE" altLang="de-DE" b="1" dirty="0"/>
              <a:t>	 </a:t>
            </a:r>
            <a:r>
              <a:rPr lang="de-DE" altLang="de-DE" b="1" dirty="0" smtClean="0"/>
              <a:t>	Alarmierung 	</a:t>
            </a:r>
            <a:r>
              <a:rPr lang="de-DE" altLang="de-DE" b="1" dirty="0"/>
              <a:t> </a:t>
            </a:r>
            <a:r>
              <a:rPr lang="de-DE" altLang="de-DE" b="1" dirty="0" smtClean="0"/>
              <a:t>	</a:t>
            </a:r>
            <a:r>
              <a:rPr lang="de-DE" altLang="de-DE" b="1" dirty="0"/>
              <a:t>	</a:t>
            </a:r>
            <a:r>
              <a:rPr lang="de-DE" altLang="de-DE" b="1" dirty="0" smtClean="0"/>
              <a:t>		Suche/Ortung		</a:t>
            </a:r>
          </a:p>
          <a:p>
            <a:pPr algn="ctr"/>
            <a:r>
              <a:rPr lang="de-DE" altLang="de-DE" b="1" dirty="0" smtClean="0"/>
              <a:t>				Hilfe </a:t>
            </a:r>
          </a:p>
          <a:p>
            <a:pPr algn="ctr"/>
            <a:r>
              <a:rPr lang="de-DE" altLang="de-DE" b="1" dirty="0"/>
              <a:t>					 </a:t>
            </a:r>
            <a:r>
              <a:rPr lang="de-DE" altLang="de-DE" b="1" dirty="0" smtClean="0"/>
              <a:t>		</a:t>
            </a:r>
            <a:r>
              <a:rPr lang="de-DE" altLang="de-DE" b="1" strike="sngStrike" dirty="0" smtClean="0">
                <a:solidFill>
                  <a:srgbClr val="FF0000"/>
                </a:solidFill>
              </a:rPr>
              <a:t>Rettung</a:t>
            </a:r>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14</a:t>
            </a:fld>
            <a:endParaRPr lang="de-DE"/>
          </a:p>
        </p:txBody>
      </p:sp>
      <p:sp>
        <p:nvSpPr>
          <p:cNvPr id="4" name="Pfeil nach rechts 3"/>
          <p:cNvSpPr/>
          <p:nvPr/>
        </p:nvSpPr>
        <p:spPr>
          <a:xfrm>
            <a:off x="1247500" y="2495374"/>
            <a:ext cx="54681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xplosion 1 5"/>
          <p:cNvSpPr/>
          <p:nvPr/>
        </p:nvSpPr>
        <p:spPr>
          <a:xfrm>
            <a:off x="398759" y="2143941"/>
            <a:ext cx="792088" cy="792088"/>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descr="C:\Dokumente und Einstellungen\p.guentzer.CEPAG\Lokale Einstellungen\Temporary Internet Files\Content.IE5\99Z5Y0FL\MC90008871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1969" y="2015482"/>
            <a:ext cx="1512168" cy="1456355"/>
          </a:xfrm>
          <a:prstGeom prst="rect">
            <a:avLst/>
          </a:prstGeom>
          <a:noFill/>
          <a:extLst>
            <a:ext uri="{909E8E84-426E-40DD-AFC4-6F175D3DCCD1}">
              <a14:hiddenFill xmlns:a14="http://schemas.microsoft.com/office/drawing/2010/main">
                <a:solidFill>
                  <a:srgbClr val="FFFFFF"/>
                </a:solidFill>
              </a14:hiddenFill>
            </a:ext>
          </a:extLst>
        </p:spPr>
      </p:pic>
      <p:sp>
        <p:nvSpPr>
          <p:cNvPr id="9" name="Pfeil nach rechts 8"/>
          <p:cNvSpPr/>
          <p:nvPr/>
        </p:nvSpPr>
        <p:spPr>
          <a:xfrm>
            <a:off x="3463118" y="2488002"/>
            <a:ext cx="46805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9" name="Picture 5" descr="C:\Dokumente und Einstellungen\p.guentzer.CEPAG\Lokale Einstellungen\Temporary Internet Files\Content.IE5\DBM72GKM\MC90025277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0791" y="2084612"/>
            <a:ext cx="1805940" cy="9765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Dokumente und Einstellungen\p.guentzer.CEPAG\Lokale Einstellungen\Temporary Internet Files\Content.IE5\NEWZBVQS\MP90042296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1960" y="2060848"/>
            <a:ext cx="1368152" cy="998324"/>
          </a:xfrm>
          <a:prstGeom prst="rect">
            <a:avLst/>
          </a:prstGeom>
          <a:noFill/>
          <a:extLst>
            <a:ext uri="{909E8E84-426E-40DD-AFC4-6F175D3DCCD1}">
              <a14:hiddenFill xmlns:a14="http://schemas.microsoft.com/office/drawing/2010/main">
                <a:solidFill>
                  <a:srgbClr val="FFFFFF"/>
                </a:solidFill>
              </a14:hiddenFill>
            </a:ext>
          </a:extLst>
        </p:spPr>
      </p:pic>
      <p:sp>
        <p:nvSpPr>
          <p:cNvPr id="13" name="Pfeil nach rechts 12"/>
          <p:cNvSpPr/>
          <p:nvPr/>
        </p:nvSpPr>
        <p:spPr>
          <a:xfrm>
            <a:off x="5842500" y="2488002"/>
            <a:ext cx="46805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1043609" y="1588254"/>
            <a:ext cx="1008112" cy="461665"/>
          </a:xfrm>
          <a:prstGeom prst="rect">
            <a:avLst/>
          </a:prstGeom>
          <a:noFill/>
        </p:spPr>
        <p:txBody>
          <a:bodyPr wrap="square" rtlCol="0">
            <a:spAutoFit/>
          </a:bodyPr>
          <a:lstStyle/>
          <a:p>
            <a:r>
              <a:rPr lang="de-DE" sz="2400" b="1" dirty="0" smtClean="0">
                <a:solidFill>
                  <a:srgbClr val="FF0000"/>
                </a:solidFill>
              </a:rPr>
              <a:t>3 Std</a:t>
            </a:r>
            <a:endParaRPr lang="de-DE" sz="2400" b="1" dirty="0">
              <a:solidFill>
                <a:srgbClr val="FF0000"/>
              </a:solidFill>
            </a:endParaRPr>
          </a:p>
        </p:txBody>
      </p:sp>
      <p:sp>
        <p:nvSpPr>
          <p:cNvPr id="17" name="Textfeld 16"/>
          <p:cNvSpPr txBox="1"/>
          <p:nvPr/>
        </p:nvSpPr>
        <p:spPr>
          <a:xfrm>
            <a:off x="2851127" y="1588255"/>
            <a:ext cx="1008112" cy="461665"/>
          </a:xfrm>
          <a:prstGeom prst="rect">
            <a:avLst/>
          </a:prstGeom>
          <a:noFill/>
        </p:spPr>
        <p:txBody>
          <a:bodyPr wrap="square" rtlCol="0">
            <a:spAutoFit/>
          </a:bodyPr>
          <a:lstStyle/>
          <a:p>
            <a:r>
              <a:rPr lang="de-DE" sz="2400" b="1" dirty="0" smtClean="0">
                <a:solidFill>
                  <a:srgbClr val="FF0000"/>
                </a:solidFill>
              </a:rPr>
              <a:t>3 Std</a:t>
            </a:r>
            <a:endParaRPr lang="de-DE" sz="2400" b="1" dirty="0">
              <a:solidFill>
                <a:srgbClr val="FF0000"/>
              </a:solidFill>
            </a:endParaRPr>
          </a:p>
        </p:txBody>
      </p:sp>
      <p:sp>
        <p:nvSpPr>
          <p:cNvPr id="18" name="Textfeld 17"/>
          <p:cNvSpPr txBox="1"/>
          <p:nvPr/>
        </p:nvSpPr>
        <p:spPr>
          <a:xfrm>
            <a:off x="5757364" y="1572578"/>
            <a:ext cx="1008112" cy="461665"/>
          </a:xfrm>
          <a:prstGeom prst="rect">
            <a:avLst/>
          </a:prstGeom>
          <a:noFill/>
        </p:spPr>
        <p:txBody>
          <a:bodyPr wrap="square" rtlCol="0">
            <a:spAutoFit/>
          </a:bodyPr>
          <a:lstStyle/>
          <a:p>
            <a:r>
              <a:rPr lang="de-DE" sz="2400" b="1" dirty="0">
                <a:solidFill>
                  <a:srgbClr val="FF0000"/>
                </a:solidFill>
              </a:rPr>
              <a:t>7</a:t>
            </a:r>
            <a:r>
              <a:rPr lang="de-DE" sz="2400" b="1" dirty="0" smtClean="0">
                <a:solidFill>
                  <a:srgbClr val="FF0000"/>
                </a:solidFill>
              </a:rPr>
              <a:t> Std</a:t>
            </a:r>
            <a:endParaRPr lang="de-DE" sz="2400" b="1" dirty="0">
              <a:solidFill>
                <a:srgbClr val="FF0000"/>
              </a:solidFill>
            </a:endParaRPr>
          </a:p>
        </p:txBody>
      </p:sp>
    </p:spTree>
    <p:extLst>
      <p:ext uri="{BB962C8B-B14F-4D97-AF65-F5344CB8AC3E}">
        <p14:creationId xmlns:p14="http://schemas.microsoft.com/office/powerpoint/2010/main" val="2851494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075" name="Inhaltsplatzhalter 4"/>
          <p:cNvSpPr>
            <a:spLocks noGrp="1"/>
          </p:cNvSpPr>
          <p:nvPr>
            <p:ph idx="1"/>
          </p:nvPr>
        </p:nvSpPr>
        <p:spPr/>
        <p:txBody>
          <a:bodyPr/>
          <a:lstStyle/>
          <a:p>
            <a:r>
              <a:rPr lang="de-DE" altLang="de-DE" b="1" dirty="0" smtClean="0">
                <a:sym typeface="Wingdings" panose="05000000000000000000" pitchFamily="2" charset="2"/>
              </a:rPr>
              <a:t>Wenn ich überleben will, muss ich alles dafür tun, </a:t>
            </a:r>
            <a:r>
              <a:rPr lang="de-DE" altLang="de-DE" b="1" dirty="0" err="1" smtClean="0">
                <a:sym typeface="Wingdings" panose="05000000000000000000" pitchFamily="2" charset="2"/>
              </a:rPr>
              <a:t>daß</a:t>
            </a:r>
            <a:r>
              <a:rPr lang="de-DE" altLang="de-DE" b="1" dirty="0" smtClean="0">
                <a:sym typeface="Wingdings" panose="05000000000000000000" pitchFamily="2" charset="2"/>
              </a:rPr>
              <a:t>:</a:t>
            </a:r>
          </a:p>
          <a:p>
            <a:endParaRPr lang="de-DE" altLang="de-DE" b="1" dirty="0" smtClean="0">
              <a:sym typeface="Wingdings" panose="05000000000000000000" pitchFamily="2" charset="2"/>
            </a:endParaRPr>
          </a:p>
          <a:p>
            <a:pPr marL="457200" lvl="1" indent="0">
              <a:buNone/>
            </a:pPr>
            <a:r>
              <a:rPr lang="de-DE" b="1" dirty="0" smtClean="0"/>
              <a:t>frühzeitig mit der Suche begonnen wird:</a:t>
            </a:r>
          </a:p>
          <a:p>
            <a:pPr marL="457200" lvl="1" indent="0">
              <a:buNone/>
            </a:pPr>
            <a:r>
              <a:rPr lang="de-DE" dirty="0" smtClean="0">
                <a:sym typeface="Wingdings" panose="05000000000000000000" pitchFamily="2" charset="2"/>
              </a:rPr>
              <a:t></a:t>
            </a:r>
            <a:r>
              <a:rPr lang="de-DE" dirty="0" smtClean="0"/>
              <a:t>Möglichst nicht erst am Abend, wenn ich vermisst werde (dann kommt die Nacht!)</a:t>
            </a:r>
          </a:p>
          <a:p>
            <a:pPr marL="457200" lvl="1" indent="0" algn="ctr">
              <a:buNone/>
            </a:pPr>
            <a:r>
              <a:rPr lang="de-DE" b="1" dirty="0" smtClean="0"/>
              <a:t>&amp;</a:t>
            </a:r>
          </a:p>
          <a:p>
            <a:pPr marL="457200" lvl="1" indent="0">
              <a:buNone/>
            </a:pPr>
            <a:r>
              <a:rPr lang="de-DE" b="1" dirty="0" smtClean="0"/>
              <a:t>die Suche sehr schnell erfolgreich ist: </a:t>
            </a:r>
          </a:p>
          <a:p>
            <a:pPr marL="457200" lvl="1" indent="0">
              <a:buNone/>
            </a:pPr>
            <a:r>
              <a:rPr lang="de-DE" dirty="0" smtClean="0">
                <a:sym typeface="Wingdings" panose="05000000000000000000" pitchFamily="2" charset="2"/>
              </a:rPr>
              <a:t> </a:t>
            </a:r>
            <a:r>
              <a:rPr lang="de-DE" dirty="0" smtClean="0"/>
              <a:t>Ich muss also leicht geortet werden können</a:t>
            </a:r>
          </a:p>
          <a:p>
            <a:r>
              <a:rPr lang="de-DE" altLang="de-DE" b="1" dirty="0" smtClean="0"/>
              <a:t>	</a:t>
            </a:r>
          </a:p>
          <a:p>
            <a:endParaRPr lang="de-DE" altLang="de-DE" b="1" dirty="0" smtClean="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15</a:t>
            </a:fld>
            <a:endParaRPr lang="de-DE"/>
          </a:p>
        </p:txBody>
      </p:sp>
    </p:spTree>
    <p:extLst>
      <p:ext uri="{BB962C8B-B14F-4D97-AF65-F5344CB8AC3E}">
        <p14:creationId xmlns:p14="http://schemas.microsoft.com/office/powerpoint/2010/main" val="2098585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mtClean="0"/>
              <a:t>Kernfragen:</a:t>
            </a:r>
            <a:endParaRPr lang="de-DE" dirty="0" smtClean="0"/>
          </a:p>
        </p:txBody>
      </p:sp>
      <p:sp>
        <p:nvSpPr>
          <p:cNvPr id="3075" name="Inhaltsplatzhalter 4"/>
          <p:cNvSpPr>
            <a:spLocks noGrp="1"/>
          </p:cNvSpPr>
          <p:nvPr>
            <p:ph idx="1"/>
          </p:nvPr>
        </p:nvSpPr>
        <p:spPr/>
        <p:txBody>
          <a:bodyPr/>
          <a:lstStyle/>
          <a:p>
            <a:r>
              <a:rPr lang="de-DE" altLang="de-DE" b="1" dirty="0" smtClean="0"/>
              <a:t>Was kann ich also tun?</a:t>
            </a:r>
          </a:p>
          <a:p>
            <a:endParaRPr lang="de-DE" altLang="de-DE" b="1" dirty="0" smtClean="0"/>
          </a:p>
          <a:p>
            <a:r>
              <a:rPr lang="de-DE" altLang="de-DE" b="1" dirty="0" smtClean="0"/>
              <a:t>Wann muss ich das tun?</a:t>
            </a:r>
          </a:p>
          <a:p>
            <a:endParaRPr lang="de-DE" altLang="de-DE" b="1" dirty="0" smtClean="0"/>
          </a:p>
          <a:p>
            <a:r>
              <a:rPr lang="de-DE" altLang="de-DE" b="1" dirty="0" smtClean="0"/>
              <a:t>Welche Hilfsmittel</a:t>
            </a:r>
            <a:r>
              <a:rPr lang="de-DE" altLang="de-DE" b="1" dirty="0"/>
              <a:t> </a:t>
            </a:r>
            <a:r>
              <a:rPr lang="de-DE" altLang="de-DE" b="1" dirty="0" smtClean="0"/>
              <a:t>und Verfahren stehen mir zur Verfügung?</a:t>
            </a:r>
          </a:p>
          <a:p>
            <a:r>
              <a:rPr lang="de-DE" altLang="de-DE" b="1" dirty="0" smtClean="0"/>
              <a:t>			</a:t>
            </a:r>
          </a:p>
          <a:p>
            <a:endParaRPr lang="de-DE" altLang="de-DE" b="1" dirty="0" smtClean="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16</a:t>
            </a:fld>
            <a:endParaRPr lang="de-DE"/>
          </a:p>
        </p:txBody>
      </p:sp>
    </p:spTree>
    <p:extLst>
      <p:ext uri="{BB962C8B-B14F-4D97-AF65-F5344CB8AC3E}">
        <p14:creationId xmlns:p14="http://schemas.microsoft.com/office/powerpoint/2010/main" val="3263802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075" name="Inhaltsplatzhalter 4"/>
          <p:cNvSpPr>
            <a:spLocks noGrp="1"/>
          </p:cNvSpPr>
          <p:nvPr>
            <p:ph idx="1"/>
          </p:nvPr>
        </p:nvSpPr>
        <p:spPr/>
        <p:txBody>
          <a:bodyPr/>
          <a:lstStyle/>
          <a:p>
            <a:pPr algn="ctr"/>
            <a:endParaRPr lang="de-DE" altLang="de-DE" b="1" dirty="0" smtClean="0"/>
          </a:p>
          <a:p>
            <a:pPr algn="ctr"/>
            <a:r>
              <a:rPr lang="de-DE" altLang="de-DE" b="1" dirty="0" smtClean="0"/>
              <a:t>Was kann/muss ich tun?</a:t>
            </a:r>
          </a:p>
          <a:p>
            <a:pPr algn="ctr"/>
            <a:endParaRPr lang="de-DE" altLang="de-DE" b="1" dirty="0"/>
          </a:p>
          <a:p>
            <a:pPr algn="ctr"/>
            <a:r>
              <a:rPr lang="de-DE" altLang="de-DE" b="1" dirty="0" smtClean="0"/>
              <a:t>…und wann?</a:t>
            </a:r>
          </a:p>
          <a:p>
            <a:pPr algn="ctr"/>
            <a:endParaRPr lang="de-DE" altLang="de-DE" b="1" dirty="0"/>
          </a:p>
          <a:p>
            <a:pPr algn="ctr"/>
            <a:endParaRPr lang="de-DE" altLang="de-DE" b="1" dirty="0" smtClean="0"/>
          </a:p>
          <a:p>
            <a:pPr algn="ctr"/>
            <a:r>
              <a:rPr lang="de-DE" altLang="de-DE" b="1" dirty="0" smtClean="0"/>
              <a:t>			</a:t>
            </a:r>
          </a:p>
          <a:p>
            <a:pPr algn="ctr"/>
            <a:endParaRPr lang="de-DE" altLang="de-DE" b="1" dirty="0" smtClean="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17</a:t>
            </a:fld>
            <a:endParaRPr lang="de-DE"/>
          </a:p>
        </p:txBody>
      </p:sp>
    </p:spTree>
    <p:extLst>
      <p:ext uri="{BB962C8B-B14F-4D97-AF65-F5344CB8AC3E}">
        <p14:creationId xmlns:p14="http://schemas.microsoft.com/office/powerpoint/2010/main" val="1768031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Am Saisonbeginn:</a:t>
            </a:r>
            <a:endParaRPr lang="de-DE" dirty="0"/>
          </a:p>
        </p:txBody>
      </p:sp>
      <p:sp>
        <p:nvSpPr>
          <p:cNvPr id="3075" name="Inhaltsplatzhalter 4"/>
          <p:cNvSpPr>
            <a:spLocks noGrp="1"/>
          </p:cNvSpPr>
          <p:nvPr>
            <p:ph idx="1"/>
          </p:nvPr>
        </p:nvSpPr>
        <p:spPr/>
        <p:txBody>
          <a:bodyPr/>
          <a:lstStyle/>
          <a:p>
            <a:pPr marL="457200" indent="-457200">
              <a:buFont typeface="Arial" panose="020B0604020202020204" pitchFamily="34" charset="0"/>
              <a:buChar char="•"/>
            </a:pPr>
            <a:r>
              <a:rPr lang="de-DE" altLang="de-DE" dirty="0" smtClean="0"/>
              <a:t>ICE („in </a:t>
            </a:r>
            <a:r>
              <a:rPr lang="de-DE" altLang="de-DE" dirty="0" err="1" smtClean="0"/>
              <a:t>case</a:t>
            </a:r>
            <a:r>
              <a:rPr lang="de-DE" altLang="de-DE" dirty="0" smtClean="0"/>
              <a:t> </a:t>
            </a:r>
            <a:r>
              <a:rPr lang="de-DE" altLang="de-DE" dirty="0" err="1" smtClean="0"/>
              <a:t>of</a:t>
            </a:r>
            <a:r>
              <a:rPr lang="de-DE" altLang="de-DE" dirty="0" smtClean="0"/>
              <a:t> </a:t>
            </a:r>
            <a:r>
              <a:rPr lang="de-DE" altLang="de-DE" dirty="0" err="1" smtClean="0"/>
              <a:t>emergency</a:t>
            </a:r>
            <a:r>
              <a:rPr lang="de-DE" altLang="de-DE" dirty="0" smtClean="0"/>
              <a:t>“) Dokument/Informationen erstellen und hinterlegen </a:t>
            </a:r>
            <a:r>
              <a:rPr lang="de-DE" altLang="de-DE" sz="2400" dirty="0" smtClean="0"/>
              <a:t>(angedacht: AFZ-Seite mit Passwort)</a:t>
            </a:r>
          </a:p>
          <a:p>
            <a:pPr marL="457200" indent="-457200">
              <a:buFont typeface="Arial" panose="020B0604020202020204" pitchFamily="34" charset="0"/>
              <a:buChar char="•"/>
            </a:pPr>
            <a:r>
              <a:rPr lang="de-DE" altLang="de-DE" dirty="0" smtClean="0"/>
              <a:t>Flugzeug- und persönliche Notrufausrüstung (ELT, Spot, FLARM Software Version, FLARM-</a:t>
            </a:r>
            <a:r>
              <a:rPr lang="de-DE" altLang="de-DE" dirty="0" err="1" smtClean="0"/>
              <a:t>net</a:t>
            </a:r>
            <a:r>
              <a:rPr lang="de-DE" altLang="de-DE" dirty="0" smtClean="0"/>
              <a:t> Eintrag, überprüfen, ggf. aktualisieren, Batterien tauschen etc.)</a:t>
            </a:r>
          </a:p>
          <a:p>
            <a:pPr marL="457200" indent="-457200">
              <a:buFont typeface="Arial" panose="020B0604020202020204" pitchFamily="34" charset="0"/>
              <a:buChar char="•"/>
            </a:pPr>
            <a:r>
              <a:rPr lang="de-DE" altLang="de-DE" dirty="0" smtClean="0"/>
              <a:t>Endgeräte-basierte Handy-Ortung auf Smartphone einrichten, Passwort hinterlegen</a:t>
            </a:r>
          </a:p>
          <a:p>
            <a:pPr marL="457200" indent="-457200">
              <a:buFont typeface="Arial" panose="020B0604020202020204" pitchFamily="34" charset="0"/>
              <a:buChar char="•"/>
            </a:pPr>
            <a:endParaRPr lang="de-DE" altLang="de-DE" dirty="0" smtClean="0"/>
          </a:p>
          <a:p>
            <a:pPr marL="457200" indent="-457200">
              <a:buFont typeface="Arial" panose="020B0604020202020204" pitchFamily="34" charset="0"/>
              <a:buChar char="•"/>
            </a:pPr>
            <a:endParaRPr lang="de-DE" altLang="de-DE" dirty="0" smtClean="0"/>
          </a:p>
          <a:p>
            <a:r>
              <a:rPr lang="de-DE" altLang="de-DE" dirty="0" smtClean="0"/>
              <a:t>			</a:t>
            </a:r>
          </a:p>
          <a:p>
            <a:endParaRPr lang="de-DE" altLang="de-DE" dirty="0" smtClean="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18</a:t>
            </a:fld>
            <a:endParaRPr lang="de-DE"/>
          </a:p>
        </p:txBody>
      </p:sp>
    </p:spTree>
    <p:extLst>
      <p:ext uri="{BB962C8B-B14F-4D97-AF65-F5344CB8AC3E}">
        <p14:creationId xmlns:p14="http://schemas.microsoft.com/office/powerpoint/2010/main" val="2173112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Das ICE-Dokument/Infos:</a:t>
            </a:r>
            <a:endParaRPr lang="de-DE" dirty="0"/>
          </a:p>
        </p:txBody>
      </p:sp>
      <p:sp>
        <p:nvSpPr>
          <p:cNvPr id="3075" name="Inhaltsplatzhalter 4"/>
          <p:cNvSpPr>
            <a:spLocks noGrp="1"/>
          </p:cNvSpPr>
          <p:nvPr>
            <p:ph idx="1"/>
          </p:nvPr>
        </p:nvSpPr>
        <p:spPr/>
        <p:txBody>
          <a:bodyPr/>
          <a:lstStyle/>
          <a:p>
            <a:pPr marL="457200" indent="-457200">
              <a:buFont typeface="Arial" panose="020B0604020202020204" pitchFamily="34" charset="0"/>
              <a:buChar char="•"/>
            </a:pPr>
            <a:r>
              <a:rPr lang="de-DE" altLang="de-DE" sz="2000" dirty="0" smtClean="0"/>
              <a:t>Eigener Name</a:t>
            </a:r>
          </a:p>
          <a:p>
            <a:pPr marL="457200" indent="-457200">
              <a:buFont typeface="Arial" panose="020B0604020202020204" pitchFamily="34" charset="0"/>
              <a:buChar char="•"/>
            </a:pPr>
            <a:r>
              <a:rPr lang="de-DE" altLang="de-DE" sz="2000" dirty="0" smtClean="0"/>
              <a:t>Handy-Telefonnummer </a:t>
            </a:r>
          </a:p>
          <a:p>
            <a:pPr marL="457200" indent="-457200">
              <a:buFont typeface="Arial" panose="020B0604020202020204" pitchFamily="34" charset="0"/>
              <a:buChar char="•"/>
            </a:pPr>
            <a:r>
              <a:rPr lang="de-DE" altLang="de-DE" sz="2000" dirty="0" smtClean="0"/>
              <a:t>Name, Telefonnummer von:</a:t>
            </a:r>
          </a:p>
          <a:p>
            <a:pPr marL="1200150" lvl="1" indent="-457200">
              <a:buFont typeface="Arial" panose="020B0604020202020204" pitchFamily="34" charset="0"/>
              <a:buChar char="•"/>
            </a:pPr>
            <a:r>
              <a:rPr lang="de-DE" altLang="de-DE" sz="2000" dirty="0" smtClean="0"/>
              <a:t>Angehörigen</a:t>
            </a:r>
          </a:p>
          <a:p>
            <a:pPr marL="1200150" lvl="1" indent="-457200">
              <a:buFont typeface="Arial" panose="020B0604020202020204" pitchFamily="34" charset="0"/>
              <a:buChar char="•"/>
            </a:pPr>
            <a:r>
              <a:rPr lang="de-DE" altLang="de-DE" sz="2000" dirty="0" smtClean="0"/>
              <a:t>Vereinskameraden/(Team-)Piloten, Fluglehrer, die Ausbildungsstand, typische Flugrouten etc. wissen könnten</a:t>
            </a:r>
          </a:p>
          <a:p>
            <a:pPr marL="457200" indent="-457200">
              <a:buFont typeface="Arial" panose="020B0604020202020204" pitchFamily="34" charset="0"/>
              <a:buChar char="•"/>
            </a:pPr>
            <a:r>
              <a:rPr lang="de-DE" altLang="de-DE" sz="2000" dirty="0" smtClean="0"/>
              <a:t>Daten über ELT, </a:t>
            </a:r>
            <a:r>
              <a:rPr lang="de-DE" altLang="de-DE" sz="2000" dirty="0" err="1" smtClean="0"/>
              <a:t>Flarm</a:t>
            </a:r>
            <a:r>
              <a:rPr lang="de-DE" altLang="de-DE" sz="2000" dirty="0" smtClean="0"/>
              <a:t>-ID </a:t>
            </a:r>
            <a:r>
              <a:rPr lang="de-DE" altLang="de-DE" sz="2000" dirty="0" err="1" smtClean="0"/>
              <a:t>etc</a:t>
            </a:r>
            <a:r>
              <a:rPr lang="de-DE" altLang="de-DE" sz="2000" dirty="0" smtClean="0"/>
              <a:t> (sofern eigenes Flugzeug)</a:t>
            </a:r>
          </a:p>
          <a:p>
            <a:pPr marL="457200" indent="-457200">
              <a:buFont typeface="Arial" panose="020B0604020202020204" pitchFamily="34" charset="0"/>
              <a:buChar char="•"/>
            </a:pPr>
            <a:r>
              <a:rPr lang="de-DE" altLang="de-DE" sz="2000" dirty="0" smtClean="0"/>
              <a:t>Livetracking Links / Zugänge (Spot, Livetrack24 etc.)</a:t>
            </a:r>
          </a:p>
          <a:p>
            <a:pPr marL="457200" indent="-457200">
              <a:buFont typeface="Arial" panose="020B0604020202020204" pitchFamily="34" charset="0"/>
              <a:buChar char="•"/>
            </a:pPr>
            <a:r>
              <a:rPr lang="de-DE" altLang="de-DE" sz="2000" dirty="0" smtClean="0"/>
              <a:t>Name, Telefonnummer von Personen, die endgeräte-basierte Handy-Ortung starten könnten (z.B. bei </a:t>
            </a:r>
            <a:r>
              <a:rPr lang="de-DE" altLang="de-DE" sz="2000" dirty="0" err="1" smtClean="0"/>
              <a:t>iOS</a:t>
            </a:r>
            <a:r>
              <a:rPr lang="de-DE" altLang="de-DE" sz="2000" dirty="0" smtClean="0"/>
              <a:t>: die Apple-ID und Passwort kennen)</a:t>
            </a:r>
          </a:p>
          <a:p>
            <a:pPr marL="457200" indent="-457200">
              <a:buFont typeface="Arial" panose="020B0604020202020204" pitchFamily="34" charset="0"/>
              <a:buChar char="•"/>
            </a:pPr>
            <a:endParaRPr lang="de-DE" altLang="de-DE" sz="2000" dirty="0" smtClean="0"/>
          </a:p>
          <a:p>
            <a:pPr marL="457200" indent="-457200">
              <a:buFont typeface="Arial" panose="020B0604020202020204" pitchFamily="34" charset="0"/>
              <a:buChar char="•"/>
            </a:pPr>
            <a:endParaRPr lang="de-DE" altLang="de-DE" sz="2000" dirty="0" smtClean="0"/>
          </a:p>
          <a:p>
            <a:pPr marL="457200" indent="-457200">
              <a:buFont typeface="Arial" panose="020B0604020202020204" pitchFamily="34" charset="0"/>
              <a:buChar char="•"/>
            </a:pPr>
            <a:endParaRPr lang="de-DE" altLang="de-DE" sz="2000" dirty="0" smtClean="0"/>
          </a:p>
          <a:p>
            <a:r>
              <a:rPr lang="de-DE" altLang="de-DE" sz="2000" dirty="0" smtClean="0"/>
              <a:t>			</a:t>
            </a:r>
          </a:p>
          <a:p>
            <a:endParaRPr lang="de-DE" altLang="de-DE" sz="2000" dirty="0" smtClean="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19</a:t>
            </a:fld>
            <a:endParaRPr lang="de-DE"/>
          </a:p>
        </p:txBody>
      </p:sp>
    </p:spTree>
    <p:extLst>
      <p:ext uri="{BB962C8B-B14F-4D97-AF65-F5344CB8AC3E}">
        <p14:creationId xmlns:p14="http://schemas.microsoft.com/office/powerpoint/2010/main" val="1159969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mtClean="0"/>
              <a:t>Die Situation:</a:t>
            </a:r>
            <a:endParaRPr lang="de-DE" dirty="0" smtClean="0"/>
          </a:p>
        </p:txBody>
      </p:sp>
      <p:sp>
        <p:nvSpPr>
          <p:cNvPr id="3075" name="Inhaltsplatzhalter 4"/>
          <p:cNvSpPr>
            <a:spLocks noGrp="1"/>
          </p:cNvSpPr>
          <p:nvPr>
            <p:ph idx="1"/>
          </p:nvPr>
        </p:nvSpPr>
        <p:spPr/>
        <p:txBody>
          <a:bodyPr/>
          <a:lstStyle/>
          <a:p>
            <a:r>
              <a:rPr lang="de-DE" altLang="de-DE" smtClean="0"/>
              <a:t>	</a:t>
            </a:r>
          </a:p>
          <a:p>
            <a:endParaRPr lang="de-DE" altLang="de-DE" smtClean="0"/>
          </a:p>
          <a:p>
            <a:endParaRPr lang="de-DE" altLang="de-DE" smtClean="0"/>
          </a:p>
          <a:p>
            <a:r>
              <a:rPr lang="de-DE" altLang="de-DE" smtClean="0"/>
              <a:t>			</a:t>
            </a:r>
          </a:p>
          <a:p>
            <a:endParaRPr lang="de-DE" altLang="de-DE" dirty="0" smtClean="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2</a:t>
            </a:fld>
            <a:endParaRPr lang="de-DE"/>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484784"/>
            <a:ext cx="7488832" cy="4451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8492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Vor jedem Flug:</a:t>
            </a:r>
            <a:endParaRPr lang="de-DE" dirty="0"/>
          </a:p>
        </p:txBody>
      </p:sp>
      <p:sp>
        <p:nvSpPr>
          <p:cNvPr id="3075" name="Inhaltsplatzhalter 4"/>
          <p:cNvSpPr>
            <a:spLocks noGrp="1"/>
          </p:cNvSpPr>
          <p:nvPr>
            <p:ph idx="1"/>
          </p:nvPr>
        </p:nvSpPr>
        <p:spPr/>
        <p:txBody>
          <a:bodyPr>
            <a:noAutofit/>
          </a:bodyPr>
          <a:lstStyle/>
          <a:p>
            <a:pPr marL="457200" indent="-457200">
              <a:buFont typeface="Arial" panose="020B0604020202020204" pitchFamily="34" charset="0"/>
              <a:buChar char="•"/>
            </a:pPr>
            <a:r>
              <a:rPr lang="de-DE" altLang="de-DE" sz="2000" dirty="0" smtClean="0"/>
              <a:t>Sicherstellen, </a:t>
            </a:r>
            <a:r>
              <a:rPr lang="de-DE" altLang="de-DE" sz="2000" dirty="0" err="1" smtClean="0"/>
              <a:t>daß</a:t>
            </a:r>
            <a:r>
              <a:rPr lang="de-DE" altLang="de-DE" sz="2000" dirty="0" smtClean="0"/>
              <a:t> jemand mein grundsätzliches Vorhaben/Strecke/Flugplanung kennt</a:t>
            </a:r>
          </a:p>
          <a:p>
            <a:pPr marL="457200" indent="-457200">
              <a:buFont typeface="Arial" panose="020B0604020202020204" pitchFamily="34" charset="0"/>
              <a:buChar char="•"/>
            </a:pPr>
            <a:r>
              <a:rPr lang="de-DE" altLang="de-DE" sz="2000" dirty="0" smtClean="0"/>
              <a:t>Sicherstellen, </a:t>
            </a:r>
            <a:r>
              <a:rPr lang="de-DE" altLang="de-DE" sz="2000" dirty="0" err="1" smtClean="0"/>
              <a:t>daß</a:t>
            </a:r>
            <a:r>
              <a:rPr lang="de-DE" altLang="de-DE" sz="2000" dirty="0" smtClean="0"/>
              <a:t> ich überhaupt vermisst werde, falls ich nicht zurückkehre</a:t>
            </a:r>
          </a:p>
          <a:p>
            <a:pPr marL="1200150" lvl="1" indent="-457200">
              <a:buFont typeface="Arial" panose="020B0604020202020204" pitchFamily="34" charset="0"/>
              <a:buChar char="•"/>
            </a:pPr>
            <a:r>
              <a:rPr lang="de-DE" altLang="de-DE" sz="2000" dirty="0" smtClean="0"/>
              <a:t>DASSU </a:t>
            </a:r>
            <a:r>
              <a:rPr lang="de-DE" altLang="de-DE" sz="2000" dirty="0" smtClean="0"/>
              <a:t>Flugleitung startet abends SAR-Mission bei fehlender Landemeldung/Rückkehr, FALLS kein anderer Zielflugplatz angegeben wurde. Dieser Service ist auf anderen Plätzen keineswegs garantiert.</a:t>
            </a:r>
          </a:p>
          <a:p>
            <a:pPr marL="1200150" lvl="1" indent="-457200">
              <a:buFont typeface="Arial" panose="020B0604020202020204" pitchFamily="34" charset="0"/>
              <a:buChar char="•"/>
            </a:pPr>
            <a:r>
              <a:rPr lang="de-DE" altLang="de-DE" sz="2000" dirty="0" smtClean="0"/>
              <a:t>Ggf. mit Freunden/Kameraden klare Absprachen treffen, ab wann SAR-Mission auszulösen ist, insbesondere bei Ziel- und Wanderflügen.</a:t>
            </a:r>
          </a:p>
          <a:p>
            <a:pPr marL="457200" indent="-457200">
              <a:buFont typeface="Arial" panose="020B0604020202020204" pitchFamily="34" charset="0"/>
              <a:buChar char="•"/>
            </a:pPr>
            <a:r>
              <a:rPr lang="de-DE" altLang="de-DE" sz="2000" dirty="0" smtClean="0"/>
              <a:t>Sicherstellen, </a:t>
            </a:r>
            <a:r>
              <a:rPr lang="de-DE" altLang="de-DE" sz="2000" dirty="0" err="1" smtClean="0"/>
              <a:t>daß</a:t>
            </a:r>
            <a:r>
              <a:rPr lang="de-DE" altLang="de-DE" sz="2000" dirty="0" smtClean="0"/>
              <a:t> Notruf- und Livetrackingsystem (ELT, Spot, livetrack24 etc.) funktionstüchtig (Batterien! Mögl. keine Akkus, ggf. </a:t>
            </a:r>
            <a:r>
              <a:rPr lang="de-DE" altLang="de-DE" sz="2000" dirty="0" err="1" smtClean="0"/>
              <a:t>Eneloop</a:t>
            </a:r>
            <a:r>
              <a:rPr lang="de-DE" altLang="de-DE" sz="2000" dirty="0" smtClean="0"/>
              <a:t>) bzw. aktiviert sind</a:t>
            </a:r>
          </a:p>
          <a:p>
            <a:pPr marL="457200" indent="-457200">
              <a:buFont typeface="Arial" panose="020B0604020202020204" pitchFamily="34" charset="0"/>
              <a:buChar char="•"/>
            </a:pPr>
            <a:endParaRPr lang="de-DE" altLang="de-DE" sz="2000" dirty="0" smtClean="0"/>
          </a:p>
          <a:p>
            <a:r>
              <a:rPr lang="de-DE" altLang="de-DE" sz="2000" dirty="0" smtClean="0"/>
              <a:t>			</a:t>
            </a:r>
          </a:p>
          <a:p>
            <a:endParaRPr lang="de-DE" altLang="de-DE" sz="2000" dirty="0" smtClean="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20</a:t>
            </a:fld>
            <a:endParaRPr lang="de-DE"/>
          </a:p>
        </p:txBody>
      </p:sp>
    </p:spTree>
    <p:extLst>
      <p:ext uri="{BB962C8B-B14F-4D97-AF65-F5344CB8AC3E}">
        <p14:creationId xmlns:p14="http://schemas.microsoft.com/office/powerpoint/2010/main" val="785305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Während des Fluges:</a:t>
            </a:r>
            <a:endParaRPr lang="de-DE" dirty="0"/>
          </a:p>
        </p:txBody>
      </p:sp>
      <p:sp>
        <p:nvSpPr>
          <p:cNvPr id="3075" name="Inhaltsplatzhalter 4"/>
          <p:cNvSpPr>
            <a:spLocks noGrp="1"/>
          </p:cNvSpPr>
          <p:nvPr>
            <p:ph idx="1"/>
          </p:nvPr>
        </p:nvSpPr>
        <p:spPr/>
        <p:txBody>
          <a:bodyPr>
            <a:noAutofit/>
          </a:bodyPr>
          <a:lstStyle/>
          <a:p>
            <a:pPr marL="457200" indent="-457200">
              <a:buFont typeface="Arial" panose="020B0604020202020204" pitchFamily="34" charset="0"/>
              <a:buChar char="•"/>
            </a:pPr>
            <a:r>
              <a:rPr lang="de-DE" altLang="de-DE" sz="2400" dirty="0" smtClean="0"/>
              <a:t>Sofern Kameraden in der Luft sind: Positionsmeldungen der Kameraden merken, ggf. hin und wieder eigene Positionsmeldung geben („GA, </a:t>
            </a:r>
            <a:r>
              <a:rPr lang="de-DE" altLang="de-DE" sz="2400" dirty="0" err="1" smtClean="0"/>
              <a:t>Grimming</a:t>
            </a:r>
            <a:r>
              <a:rPr lang="de-DE" altLang="de-DE" sz="2400" dirty="0" smtClean="0"/>
              <a:t> 3000m, 3m/s, </a:t>
            </a:r>
            <a:r>
              <a:rPr lang="de-DE" altLang="de-DE" sz="2400" i="1" u="sng" dirty="0" smtClean="0"/>
              <a:t>Rückflug zum Hochkönig</a:t>
            </a:r>
            <a:r>
              <a:rPr lang="de-DE" altLang="de-DE" sz="2400" dirty="0" smtClean="0"/>
              <a:t>“)</a:t>
            </a:r>
          </a:p>
          <a:p>
            <a:pPr marL="457200" indent="-457200">
              <a:buFont typeface="Arial" panose="020B0604020202020204" pitchFamily="34" charset="0"/>
              <a:buChar char="•"/>
            </a:pPr>
            <a:r>
              <a:rPr lang="de-DE" altLang="de-DE" sz="2400" dirty="0" smtClean="0"/>
              <a:t>FLARM nicht im </a:t>
            </a:r>
            <a:r>
              <a:rPr lang="de-DE" altLang="de-DE" sz="2400" dirty="0" err="1" smtClean="0"/>
              <a:t>stealth</a:t>
            </a:r>
            <a:r>
              <a:rPr lang="de-DE" altLang="de-DE" sz="2400" dirty="0" smtClean="0"/>
              <a:t>-mode betreiben</a:t>
            </a:r>
          </a:p>
          <a:p>
            <a:pPr marL="457200" indent="-457200">
              <a:buFont typeface="Arial" panose="020B0604020202020204" pitchFamily="34" charset="0"/>
              <a:buChar char="•"/>
            </a:pPr>
            <a:r>
              <a:rPr lang="de-DE" altLang="de-DE" sz="2400" dirty="0" smtClean="0"/>
              <a:t>Falls sowieso Kontakt mit FIS oder z.B. Innsbruck TWR oder Radar wegen CTR Durchflug: Bei Ausflug weiteres Vorhaben melden („Innsbruck Radar, D-1234, verlasse Ihren Luftraum nach Osten, </a:t>
            </a:r>
            <a:r>
              <a:rPr lang="de-DE" altLang="de-DE" sz="2400" i="1" u="sng" dirty="0" smtClean="0"/>
              <a:t>Heimflug nach </a:t>
            </a:r>
            <a:r>
              <a:rPr lang="de-DE" altLang="de-DE" sz="2400" i="1" u="sng" dirty="0" err="1" smtClean="0"/>
              <a:t>Unterwössen</a:t>
            </a:r>
            <a:r>
              <a:rPr lang="de-DE" altLang="de-DE" sz="2400" dirty="0" smtClean="0"/>
              <a:t>, danke für den Durchflug“)</a:t>
            </a:r>
          </a:p>
          <a:p>
            <a:r>
              <a:rPr lang="de-DE" altLang="de-DE" sz="2400" dirty="0" smtClean="0"/>
              <a:t>			</a:t>
            </a:r>
          </a:p>
          <a:p>
            <a:endParaRPr lang="de-DE" altLang="de-DE" sz="2400" dirty="0" smtClean="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21</a:t>
            </a:fld>
            <a:endParaRPr lang="de-DE"/>
          </a:p>
        </p:txBody>
      </p:sp>
    </p:spTree>
    <p:extLst>
      <p:ext uri="{BB962C8B-B14F-4D97-AF65-F5344CB8AC3E}">
        <p14:creationId xmlns:p14="http://schemas.microsoft.com/office/powerpoint/2010/main" val="455557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075" name="Inhaltsplatzhalter 4"/>
          <p:cNvSpPr>
            <a:spLocks noGrp="1"/>
          </p:cNvSpPr>
          <p:nvPr>
            <p:ph idx="1"/>
          </p:nvPr>
        </p:nvSpPr>
        <p:spPr/>
        <p:txBody>
          <a:bodyPr/>
          <a:lstStyle/>
          <a:p>
            <a:pPr algn="ctr"/>
            <a:endParaRPr lang="de-DE" altLang="de-DE" b="1" dirty="0" smtClean="0"/>
          </a:p>
          <a:p>
            <a:pPr algn="ctr"/>
            <a:endParaRPr lang="de-DE" altLang="de-DE" b="1" dirty="0" smtClean="0"/>
          </a:p>
          <a:p>
            <a:pPr algn="ctr"/>
            <a:r>
              <a:rPr lang="de-DE" altLang="de-DE" b="1" dirty="0" smtClean="0"/>
              <a:t>Welche technischen Hilfsmittel gibt es grundsätzlich?</a:t>
            </a:r>
          </a:p>
          <a:p>
            <a:pPr algn="ctr"/>
            <a:endParaRPr lang="de-DE" altLang="de-DE" b="1" dirty="0"/>
          </a:p>
          <a:p>
            <a:pPr algn="ctr"/>
            <a:endParaRPr lang="de-DE" altLang="de-DE" b="1" dirty="0" smtClean="0"/>
          </a:p>
          <a:p>
            <a:pPr algn="ctr"/>
            <a:r>
              <a:rPr lang="de-DE" altLang="de-DE" b="1" dirty="0" smtClean="0"/>
              <a:t>			</a:t>
            </a:r>
          </a:p>
          <a:p>
            <a:pPr algn="ctr"/>
            <a:endParaRPr lang="de-DE" altLang="de-DE" b="1" dirty="0" smtClean="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22</a:t>
            </a:fld>
            <a:endParaRPr lang="de-DE"/>
          </a:p>
        </p:txBody>
      </p:sp>
    </p:spTree>
    <p:extLst>
      <p:ext uri="{BB962C8B-B14F-4D97-AF65-F5344CB8AC3E}">
        <p14:creationId xmlns:p14="http://schemas.microsoft.com/office/powerpoint/2010/main" val="1756904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Übersicht:</a:t>
            </a:r>
            <a:endParaRPr lang="de-DE" dirty="0"/>
          </a:p>
        </p:txBody>
      </p:sp>
      <p:sp>
        <p:nvSpPr>
          <p:cNvPr id="3075" name="Inhaltsplatzhalter 4"/>
          <p:cNvSpPr>
            <a:spLocks noGrp="1"/>
          </p:cNvSpPr>
          <p:nvPr>
            <p:ph idx="1"/>
          </p:nvPr>
        </p:nvSpPr>
        <p:spPr/>
        <p:txBody>
          <a:bodyPr/>
          <a:lstStyle/>
          <a:p>
            <a:pPr marL="457200" indent="-457200">
              <a:buFont typeface="Arial" panose="020B0604020202020204" pitchFamily="34" charset="0"/>
              <a:buChar char="•"/>
            </a:pPr>
            <a:r>
              <a:rPr lang="de-DE" altLang="de-DE" dirty="0" smtClean="0"/>
              <a:t>Automatische Notrufsysteme</a:t>
            </a:r>
          </a:p>
          <a:p>
            <a:pPr marL="457200" indent="-457200">
              <a:buFont typeface="Arial" panose="020B0604020202020204" pitchFamily="34" charset="0"/>
              <a:buChar char="•"/>
            </a:pPr>
            <a:r>
              <a:rPr lang="de-DE" altLang="de-DE" dirty="0" smtClean="0"/>
              <a:t>Manuelle Notrufsysteme</a:t>
            </a:r>
          </a:p>
          <a:p>
            <a:pPr marL="457200" indent="-457200">
              <a:buFont typeface="Arial" panose="020B0604020202020204" pitchFamily="34" charset="0"/>
              <a:buChar char="•"/>
            </a:pPr>
            <a:r>
              <a:rPr lang="de-DE" altLang="de-DE" dirty="0" smtClean="0"/>
              <a:t>Ortungs-/Livetrackingsystem</a:t>
            </a:r>
          </a:p>
          <a:p>
            <a:pPr marL="457200" indent="-457200">
              <a:buFont typeface="Arial" panose="020B0604020202020204" pitchFamily="34" charset="0"/>
              <a:buChar char="•"/>
            </a:pPr>
            <a:r>
              <a:rPr lang="de-DE" altLang="de-DE" dirty="0" smtClean="0"/>
              <a:t>Handy-Ortung (Endgeräte-/Netzbasiert)</a:t>
            </a:r>
          </a:p>
          <a:p>
            <a:pPr marL="457200" indent="-457200">
              <a:buFont typeface="Arial" panose="020B0604020202020204" pitchFamily="34" charset="0"/>
              <a:buChar char="•"/>
            </a:pPr>
            <a:r>
              <a:rPr lang="de-DE" altLang="de-DE" dirty="0" err="1" smtClean="0"/>
              <a:t>Flarm-net</a:t>
            </a:r>
            <a:r>
              <a:rPr lang="de-DE" altLang="de-DE" dirty="0" smtClean="0"/>
              <a:t> Ortung</a:t>
            </a:r>
          </a:p>
          <a:p>
            <a:pPr marL="457200" indent="-457200">
              <a:buFont typeface="Arial" panose="020B0604020202020204" pitchFamily="34" charset="0"/>
              <a:buChar char="•"/>
            </a:pPr>
            <a:r>
              <a:rPr lang="de-DE" altLang="de-DE" dirty="0" smtClean="0"/>
              <a:t>(Controller / Radar </a:t>
            </a:r>
            <a:r>
              <a:rPr lang="de-DE" altLang="de-DE" dirty="0" err="1" smtClean="0"/>
              <a:t>Aufzeichungen</a:t>
            </a:r>
            <a:r>
              <a:rPr lang="de-DE" altLang="de-DE" dirty="0" smtClean="0"/>
              <a:t>)</a:t>
            </a:r>
          </a:p>
          <a:p>
            <a:pPr marL="457200" indent="-457200">
              <a:buFont typeface="Arial" panose="020B0604020202020204" pitchFamily="34" charset="0"/>
              <a:buChar char="•"/>
            </a:pPr>
            <a:endParaRPr lang="de-DE" altLang="de-DE" dirty="0" smtClean="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23</a:t>
            </a:fld>
            <a:endParaRPr lang="de-DE"/>
          </a:p>
        </p:txBody>
      </p:sp>
    </p:spTree>
    <p:extLst>
      <p:ext uri="{BB962C8B-B14F-4D97-AF65-F5344CB8AC3E}">
        <p14:creationId xmlns:p14="http://schemas.microsoft.com/office/powerpoint/2010/main" val="2603936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Automatische Notrufsysteme:</a:t>
            </a:r>
            <a:endParaRPr lang="de-DE" dirty="0"/>
          </a:p>
        </p:txBody>
      </p:sp>
      <p:sp>
        <p:nvSpPr>
          <p:cNvPr id="3075" name="Inhaltsplatzhalter 4"/>
          <p:cNvSpPr>
            <a:spLocks noGrp="1"/>
          </p:cNvSpPr>
          <p:nvPr>
            <p:ph idx="1"/>
          </p:nvPr>
        </p:nvSpPr>
        <p:spPr/>
        <p:txBody>
          <a:bodyPr/>
          <a:lstStyle/>
          <a:p>
            <a:r>
              <a:rPr lang="de-DE" altLang="de-DE" sz="2800" dirty="0" smtClean="0"/>
              <a:t>Eigenschaften:</a:t>
            </a:r>
          </a:p>
          <a:p>
            <a:pPr marL="457200" indent="-457200">
              <a:buFont typeface="Arial" panose="020B0604020202020204" pitchFamily="34" charset="0"/>
              <a:buChar char="•"/>
            </a:pPr>
            <a:r>
              <a:rPr lang="de-DE" altLang="de-DE" sz="2800" dirty="0" smtClean="0"/>
              <a:t>Absturz wird vom System selbst erkannt, Notruf automatisch ausgelöst</a:t>
            </a:r>
          </a:p>
          <a:p>
            <a:pPr marL="457200" indent="-457200">
              <a:buFont typeface="Arial" panose="020B0604020202020204" pitchFamily="34" charset="0"/>
              <a:buChar char="•"/>
            </a:pPr>
            <a:r>
              <a:rPr lang="de-DE" altLang="de-DE" sz="2800" dirty="0" smtClean="0"/>
              <a:t>Übertragung des Notrufs via Satellit</a:t>
            </a:r>
          </a:p>
          <a:p>
            <a:pPr marL="457200" indent="-457200">
              <a:buFont typeface="Arial" panose="020B0604020202020204" pitchFamily="34" charset="0"/>
              <a:buChar char="•"/>
            </a:pPr>
            <a:r>
              <a:rPr lang="de-DE" altLang="de-DE" sz="2800" dirty="0" smtClean="0"/>
              <a:t>Üblicherweise </a:t>
            </a:r>
            <a:r>
              <a:rPr lang="de-DE" altLang="de-DE" sz="2800" dirty="0" err="1" smtClean="0"/>
              <a:t>Festverbau</a:t>
            </a:r>
            <a:r>
              <a:rPr lang="de-DE" altLang="de-DE" sz="2800" dirty="0" smtClean="0"/>
              <a:t> erforderlich</a:t>
            </a:r>
          </a:p>
          <a:p>
            <a:pPr marL="457200" indent="-457200">
              <a:buFont typeface="Arial" panose="020B0604020202020204" pitchFamily="34" charset="0"/>
              <a:buChar char="•"/>
            </a:pPr>
            <a:r>
              <a:rPr lang="de-DE" altLang="de-DE" sz="2800" dirty="0" smtClean="0"/>
              <a:t>Notrufannahme durch professionelle Leitstellen (nur bei ELT 406 MHz)</a:t>
            </a:r>
          </a:p>
          <a:p>
            <a:pPr marL="457200" indent="-457200">
              <a:buFont typeface="Arial" panose="020B0604020202020204" pitchFamily="34" charset="0"/>
              <a:buChar char="•"/>
            </a:pPr>
            <a:r>
              <a:rPr lang="de-DE" altLang="de-DE" sz="2800" dirty="0" smtClean="0"/>
              <a:t>Teuer (€ 1000+) , aber bei entsprechender Wartung sehr zuverlässig</a:t>
            </a:r>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24</a:t>
            </a:fld>
            <a:endParaRPr lang="de-DE"/>
          </a:p>
        </p:txBody>
      </p:sp>
    </p:spTree>
    <p:extLst>
      <p:ext uri="{BB962C8B-B14F-4D97-AF65-F5344CB8AC3E}">
        <p14:creationId xmlns:p14="http://schemas.microsoft.com/office/powerpoint/2010/main" val="4271478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Automatische Notrufsysteme:</a:t>
            </a:r>
            <a:endParaRPr lang="de-DE" dirty="0"/>
          </a:p>
        </p:txBody>
      </p:sp>
      <p:sp>
        <p:nvSpPr>
          <p:cNvPr id="3075" name="Inhaltsplatzhalter 4"/>
          <p:cNvSpPr>
            <a:spLocks noGrp="1"/>
          </p:cNvSpPr>
          <p:nvPr>
            <p:ph idx="1"/>
          </p:nvPr>
        </p:nvSpPr>
        <p:spPr/>
        <p:txBody>
          <a:bodyPr/>
          <a:lstStyle/>
          <a:p>
            <a:r>
              <a:rPr lang="de-DE" altLang="de-DE" sz="2000" dirty="0" smtClean="0"/>
              <a:t>Segelflugtypische Beispiele:</a:t>
            </a:r>
          </a:p>
          <a:p>
            <a:pPr marL="457200" indent="-457200">
              <a:buFont typeface="Arial" panose="020B0604020202020204" pitchFamily="34" charset="0"/>
              <a:buChar char="•"/>
            </a:pPr>
            <a:r>
              <a:rPr lang="de-DE" altLang="de-DE" sz="2000" dirty="0" smtClean="0"/>
              <a:t>ELT 121,5 MHz (veraltet!):</a:t>
            </a:r>
          </a:p>
          <a:p>
            <a:pPr marL="1200150" lvl="1" indent="-457200">
              <a:buFont typeface="Arial" panose="020B0604020202020204" pitchFamily="34" charset="0"/>
              <a:buChar char="•"/>
            </a:pPr>
            <a:r>
              <a:rPr lang="de-DE" altLang="de-DE" sz="2000" dirty="0" smtClean="0"/>
              <a:t>keine GPS-Positionsübertragung</a:t>
            </a:r>
          </a:p>
          <a:p>
            <a:pPr marL="1200150" lvl="1" indent="-457200">
              <a:buFont typeface="Arial" panose="020B0604020202020204" pitchFamily="34" charset="0"/>
              <a:buChar char="•"/>
            </a:pPr>
            <a:r>
              <a:rPr lang="de-DE" altLang="de-DE" sz="2000" dirty="0" smtClean="0"/>
              <a:t>Funkbake, sendet „peilbaren Heulton</a:t>
            </a:r>
            <a:br>
              <a:rPr lang="de-DE" altLang="de-DE" sz="2000" dirty="0" smtClean="0"/>
            </a:br>
            <a:r>
              <a:rPr lang="de-DE" altLang="de-DE" sz="2000" dirty="0" smtClean="0"/>
              <a:t> über Funk in den Äther“, „sonst nix“</a:t>
            </a:r>
          </a:p>
          <a:p>
            <a:pPr marL="1200150" lvl="1" indent="-457200">
              <a:buFont typeface="Arial" panose="020B0604020202020204" pitchFamily="34" charset="0"/>
              <a:buChar char="•"/>
            </a:pPr>
            <a:r>
              <a:rPr lang="de-DE" altLang="de-DE" sz="2000" dirty="0" smtClean="0"/>
              <a:t>Erstsignalempfang meist über Verkehrsflugzeuge (Hörbereitschaft 121.5MHz)</a:t>
            </a:r>
          </a:p>
          <a:p>
            <a:pPr marL="1200150" lvl="1" indent="-457200">
              <a:buFont typeface="Arial" panose="020B0604020202020204" pitchFamily="34" charset="0"/>
              <a:buChar char="•"/>
            </a:pPr>
            <a:r>
              <a:rPr lang="de-DE" altLang="de-DE" sz="2000" dirty="0" smtClean="0"/>
              <a:t>Suchmannschaft/</a:t>
            </a:r>
            <a:r>
              <a:rPr lang="de-DE" altLang="de-DE" sz="2000" dirty="0" err="1" smtClean="0"/>
              <a:t>Suchheli</a:t>
            </a:r>
            <a:r>
              <a:rPr lang="de-DE" altLang="de-DE" sz="2000" dirty="0" smtClean="0"/>
              <a:t> muss über Peilausrüstung verfügen </a:t>
            </a:r>
          </a:p>
          <a:p>
            <a:pPr marL="457200" indent="-457200">
              <a:buFont typeface="Arial" panose="020B0604020202020204" pitchFamily="34" charset="0"/>
              <a:buChar char="•"/>
            </a:pPr>
            <a:r>
              <a:rPr lang="de-DE" altLang="de-DE" sz="2000" dirty="0" smtClean="0"/>
              <a:t>ELT 406 MHz (üblicherweise mit integriertem GPS oder GPS-Schnittstelle)</a:t>
            </a:r>
          </a:p>
          <a:p>
            <a:pPr marL="1200150" lvl="1" indent="-457200">
              <a:buFont typeface="Arial" panose="020B0604020202020204" pitchFamily="34" charset="0"/>
              <a:buChar char="•"/>
            </a:pPr>
            <a:r>
              <a:rPr lang="de-DE" altLang="de-DE" sz="2000" dirty="0" smtClean="0"/>
              <a:t>Überträgt Position (Doppler-</a:t>
            </a:r>
            <a:r>
              <a:rPr lang="de-DE" altLang="de-DE" sz="2000" dirty="0" err="1" smtClean="0"/>
              <a:t>Sat</a:t>
            </a:r>
            <a:r>
              <a:rPr lang="de-DE" altLang="de-DE" sz="2000" dirty="0" smtClean="0"/>
              <a:t>-Ortung u. GPS) der Absturzstelle</a:t>
            </a:r>
          </a:p>
          <a:p>
            <a:pPr marL="1200150" lvl="1" indent="-457200">
              <a:buFont typeface="Arial" panose="020B0604020202020204" pitchFamily="34" charset="0"/>
              <a:buChar char="•"/>
            </a:pPr>
            <a:r>
              <a:rPr lang="de-DE" altLang="de-DE" sz="2000" dirty="0" smtClean="0"/>
              <a:t>Sendet </a:t>
            </a:r>
            <a:r>
              <a:rPr lang="de-DE" altLang="de-DE" sz="2000" dirty="0" err="1" smtClean="0"/>
              <a:t>Notuf</a:t>
            </a:r>
            <a:r>
              <a:rPr lang="de-DE" altLang="de-DE" sz="2000" dirty="0" smtClean="0"/>
              <a:t> mit Position direkt an Satellitennetz</a:t>
            </a:r>
          </a:p>
          <a:p>
            <a:pPr marL="1200150" lvl="1" indent="-457200">
              <a:buFont typeface="Arial" panose="020B0604020202020204" pitchFamily="34" charset="0"/>
              <a:buChar char="•"/>
            </a:pPr>
            <a:r>
              <a:rPr lang="de-DE" altLang="de-DE" sz="2000" dirty="0" smtClean="0"/>
              <a:t>Notruf wird unmittelbar weitergeleitet, „auch wenn kein Verkehrsflugzeug in der Nähe“</a:t>
            </a:r>
          </a:p>
          <a:p>
            <a:r>
              <a:rPr lang="de-DE" altLang="de-DE" sz="2000" dirty="0" smtClean="0"/>
              <a:t>			</a:t>
            </a:r>
          </a:p>
          <a:p>
            <a:endParaRPr lang="de-DE" altLang="de-DE" sz="2000" dirty="0" smtClean="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25</a:t>
            </a:fld>
            <a:endParaRPr lang="de-DE"/>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1450504"/>
            <a:ext cx="1656184" cy="1987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1263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ELT 406 MHz – Details (1)</a:t>
            </a:r>
            <a:endParaRPr lang="de-DE" dirty="0"/>
          </a:p>
        </p:txBody>
      </p:sp>
      <p:sp>
        <p:nvSpPr>
          <p:cNvPr id="3075" name="Inhaltsplatzhalter 4"/>
          <p:cNvSpPr>
            <a:spLocks noGrp="1"/>
          </p:cNvSpPr>
          <p:nvPr>
            <p:ph idx="1"/>
          </p:nvPr>
        </p:nvSpPr>
        <p:spPr>
          <a:xfrm>
            <a:off x="457200" y="1412776"/>
            <a:ext cx="8229600" cy="4824536"/>
          </a:xfrm>
        </p:spPr>
        <p:txBody>
          <a:bodyPr/>
          <a:lstStyle/>
          <a:p>
            <a:r>
              <a:rPr lang="de-DE" sz="1600" b="1" dirty="0" smtClean="0"/>
              <a:t>Für technisch Interessierte hier Antworten auf Fragen, die mir immer mal wieder gestellt werden:</a:t>
            </a:r>
          </a:p>
          <a:p>
            <a:endParaRPr lang="de-DE" sz="1600" b="1" dirty="0" smtClean="0"/>
          </a:p>
          <a:p>
            <a:r>
              <a:rPr lang="de-DE" sz="1600" b="1" dirty="0" smtClean="0"/>
              <a:t>Ortungstechnologie  </a:t>
            </a:r>
            <a:r>
              <a:rPr lang="de-DE" sz="1600" b="1" dirty="0"/>
              <a:t>eines ELT 406 </a:t>
            </a:r>
            <a:r>
              <a:rPr lang="de-DE" sz="1600" b="1" dirty="0" smtClean="0"/>
              <a:t>MHz:</a:t>
            </a:r>
            <a:endParaRPr lang="de-DE" sz="1600" b="1" dirty="0"/>
          </a:p>
          <a:p>
            <a:pPr lvl="0"/>
            <a:r>
              <a:rPr lang="de-DE" sz="1600" dirty="0"/>
              <a:t>Jedes ELT 406 MHz kann bereits aufgrund seines Notsignals über Doppler-Effekt-Ortung vom überfliegenden Satelliten auf 5km </a:t>
            </a:r>
            <a:r>
              <a:rPr lang="de-DE" sz="1600" dirty="0" smtClean="0"/>
              <a:t>genau beim </a:t>
            </a:r>
            <a:r>
              <a:rPr lang="de-DE" sz="1600" dirty="0"/>
              <a:t>allerersten </a:t>
            </a:r>
            <a:r>
              <a:rPr lang="de-DE" sz="1600" dirty="0" err="1" smtClean="0"/>
              <a:t>Sat</a:t>
            </a:r>
            <a:r>
              <a:rPr lang="de-DE" sz="1600" dirty="0" smtClean="0"/>
              <a:t>-Überflug </a:t>
            </a:r>
            <a:r>
              <a:rPr lang="de-DE" sz="1600" dirty="0"/>
              <a:t>geortet werden. Diese Funktion bietet jedes ELT 406 MHz ohne Ausnahme (auch dann, wenn kein GPS eingebaut ist oder das eingebaute </a:t>
            </a:r>
            <a:r>
              <a:rPr lang="de-DE" sz="1600" dirty="0" err="1" smtClean="0"/>
              <a:t>bzw</a:t>
            </a:r>
            <a:r>
              <a:rPr lang="de-DE" sz="1600" dirty="0" smtClean="0"/>
              <a:t> externe GPS </a:t>
            </a:r>
            <a:r>
              <a:rPr lang="de-DE" sz="1600" dirty="0"/>
              <a:t>keine Positionsbestimmung </a:t>
            </a:r>
            <a:r>
              <a:rPr lang="de-DE" sz="1600" dirty="0" smtClean="0"/>
              <a:t>mehr durchführen </a:t>
            </a:r>
            <a:r>
              <a:rPr lang="de-DE" sz="1600" dirty="0"/>
              <a:t>kann). Bei weiteren Satellitenüberflügen kann das ELT im </a:t>
            </a:r>
            <a:r>
              <a:rPr lang="de-DE" sz="1600" dirty="0" smtClean="0"/>
              <a:t>Regelfall dann </a:t>
            </a:r>
            <a:r>
              <a:rPr lang="de-DE" sz="1600" dirty="0"/>
              <a:t>immer genauer geortet werden</a:t>
            </a:r>
            <a:r>
              <a:rPr lang="de-DE" sz="1600" dirty="0" smtClean="0"/>
              <a:t>.</a:t>
            </a:r>
            <a:br>
              <a:rPr lang="de-DE" sz="1600" dirty="0" smtClean="0"/>
            </a:br>
            <a:endParaRPr lang="de-DE" sz="1600" dirty="0"/>
          </a:p>
          <a:p>
            <a:pPr lvl="0"/>
            <a:r>
              <a:rPr lang="de-DE" sz="1600" dirty="0"/>
              <a:t>Fast alle ELT 406 MHz verfügen </a:t>
            </a:r>
            <a:r>
              <a:rPr lang="de-DE" sz="1600" dirty="0" err="1" smtClean="0"/>
              <a:t>darüberhinaus</a:t>
            </a:r>
            <a:r>
              <a:rPr lang="de-DE" sz="1600" dirty="0" smtClean="0"/>
              <a:t> über eine Schnittstelle für ein externes GPS (z.B. </a:t>
            </a:r>
            <a:r>
              <a:rPr lang="de-DE" sz="1600" dirty="0" err="1" smtClean="0"/>
              <a:t>Flarm</a:t>
            </a:r>
            <a:r>
              <a:rPr lang="de-DE" sz="1600" dirty="0" smtClean="0"/>
              <a:t>) oder sogar ein </a:t>
            </a:r>
            <a:r>
              <a:rPr lang="de-DE" sz="1600" dirty="0"/>
              <a:t>eingebautes </a:t>
            </a:r>
            <a:r>
              <a:rPr lang="de-DE" sz="1600" dirty="0" smtClean="0"/>
              <a:t>GPS. </a:t>
            </a:r>
            <a:r>
              <a:rPr lang="de-DE" sz="1600" dirty="0"/>
              <a:t>Damit ist dann die Ortung auf 125m </a:t>
            </a:r>
            <a:r>
              <a:rPr lang="de-DE" sz="1600" dirty="0" smtClean="0"/>
              <a:t>genau möglich </a:t>
            </a:r>
            <a:r>
              <a:rPr lang="de-DE" sz="1600" dirty="0"/>
              <a:t>(eine höhere Genauigkeit ist rechnerisch möglich, allerdings besteht das Notsignal nur aus einigen zig </a:t>
            </a:r>
            <a:r>
              <a:rPr lang="de-DE" sz="1600" dirty="0" err="1"/>
              <a:t>bytes</a:t>
            </a:r>
            <a:r>
              <a:rPr lang="de-DE" sz="1600" dirty="0"/>
              <a:t>, so </a:t>
            </a:r>
            <a:r>
              <a:rPr lang="de-DE" sz="1600" dirty="0" err="1"/>
              <a:t>daß</a:t>
            </a:r>
            <a:r>
              <a:rPr lang="de-DE" sz="1600" dirty="0"/>
              <a:t> keine höhere Auflösung der GPS Position übertragen werden kann</a:t>
            </a:r>
            <a:r>
              <a:rPr lang="de-DE" sz="1600" dirty="0" smtClean="0"/>
              <a:t>).</a:t>
            </a:r>
          </a:p>
          <a:p>
            <a:pPr lvl="0"/>
            <a:endParaRPr lang="de-DE" sz="1600" dirty="0" smtClean="0"/>
          </a:p>
          <a:p>
            <a:pPr lvl="0"/>
            <a:r>
              <a:rPr lang="de-DE" sz="1600" b="1" dirty="0" smtClean="0">
                <a:solidFill>
                  <a:srgbClr val="FF0000"/>
                </a:solidFill>
              </a:rPr>
              <a:t>N.B: </a:t>
            </a:r>
          </a:p>
          <a:p>
            <a:pPr lvl="0"/>
            <a:r>
              <a:rPr lang="de-DE" sz="1600" b="1" dirty="0" smtClean="0">
                <a:solidFill>
                  <a:srgbClr val="FF0000"/>
                </a:solidFill>
              </a:rPr>
              <a:t>Prüfe, ob Dein ELT 406 MHz über ein internes GPS verfügt </a:t>
            </a:r>
            <a:r>
              <a:rPr lang="de-DE" sz="1600" b="1" dirty="0" err="1" smtClean="0">
                <a:solidFill>
                  <a:srgbClr val="FF0000"/>
                </a:solidFill>
              </a:rPr>
              <a:t>bzw</a:t>
            </a:r>
            <a:r>
              <a:rPr lang="de-DE" sz="1600" b="1" dirty="0" smtClean="0">
                <a:solidFill>
                  <a:srgbClr val="FF0000"/>
                </a:solidFill>
              </a:rPr>
              <a:t> ein externes angeschlossen ist!</a:t>
            </a:r>
          </a:p>
          <a:p>
            <a:pPr lvl="0"/>
            <a:r>
              <a:rPr lang="de-DE" sz="1600" b="1" dirty="0" smtClean="0">
                <a:solidFill>
                  <a:srgbClr val="FF0000"/>
                </a:solidFill>
              </a:rPr>
              <a:t>Andernfalls ist die Ortung zwar immer noch gewährleistet, aber wesentlich ungenauer!</a:t>
            </a:r>
            <a:endParaRPr lang="de-DE" sz="1600" b="1" dirty="0">
              <a:solidFill>
                <a:srgbClr val="FF0000"/>
              </a:solidFill>
            </a:endParaRPr>
          </a:p>
          <a:p>
            <a:pPr marL="285750" indent="-285750">
              <a:buFont typeface="Arial" panose="020B0604020202020204" pitchFamily="34" charset="0"/>
              <a:buChar char="•"/>
            </a:pPr>
            <a:endParaRPr lang="de-DE" sz="1600" dirty="0" smtClean="0"/>
          </a:p>
          <a:p>
            <a:pPr marL="285750" indent="-285750">
              <a:buFont typeface="Arial" panose="020B0604020202020204" pitchFamily="34" charset="0"/>
              <a:buChar char="•"/>
            </a:pPr>
            <a:endParaRPr lang="de-DE" sz="1600" dirty="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26</a:t>
            </a:fld>
            <a:endParaRPr lang="de-DE"/>
          </a:p>
        </p:txBody>
      </p:sp>
    </p:spTree>
    <p:extLst>
      <p:ext uri="{BB962C8B-B14F-4D97-AF65-F5344CB8AC3E}">
        <p14:creationId xmlns:p14="http://schemas.microsoft.com/office/powerpoint/2010/main" val="9895314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ELT 406 MHz – Details (2)</a:t>
            </a:r>
            <a:endParaRPr lang="de-DE" dirty="0"/>
          </a:p>
        </p:txBody>
      </p:sp>
      <p:sp>
        <p:nvSpPr>
          <p:cNvPr id="3075" name="Inhaltsplatzhalter 4"/>
          <p:cNvSpPr>
            <a:spLocks noGrp="1"/>
          </p:cNvSpPr>
          <p:nvPr>
            <p:ph idx="1"/>
          </p:nvPr>
        </p:nvSpPr>
        <p:spPr/>
        <p:txBody>
          <a:bodyPr/>
          <a:lstStyle/>
          <a:p>
            <a:pPr marL="285750" indent="-285750">
              <a:buFont typeface="Arial" panose="020B0604020202020204" pitchFamily="34" charset="0"/>
              <a:buChar char="•"/>
            </a:pPr>
            <a:r>
              <a:rPr lang="de-DE" altLang="de-DE" sz="2000" b="1" dirty="0" smtClean="0"/>
              <a:t>Sendeleistung: </a:t>
            </a:r>
            <a:r>
              <a:rPr lang="de-DE" altLang="de-DE" sz="2000" dirty="0" smtClean="0"/>
              <a:t>5W (50x stärker als ein ELT 121 MHz!)</a:t>
            </a:r>
            <a:br>
              <a:rPr lang="de-DE" altLang="de-DE" sz="2000" dirty="0" smtClean="0"/>
            </a:br>
            <a:endParaRPr lang="de-DE" altLang="de-DE" sz="2000" dirty="0" smtClean="0"/>
          </a:p>
          <a:p>
            <a:pPr marL="285750" indent="-285750">
              <a:buFont typeface="Arial" panose="020B0604020202020204" pitchFamily="34" charset="0"/>
              <a:buChar char="•"/>
            </a:pPr>
            <a:r>
              <a:rPr lang="de-DE" sz="2000" b="1" dirty="0"/>
              <a:t>Response-Zeit</a:t>
            </a:r>
            <a:r>
              <a:rPr lang="de-DE" sz="2000" dirty="0"/>
              <a:t> eines ELT 406 </a:t>
            </a:r>
            <a:r>
              <a:rPr lang="de-DE" sz="2000" dirty="0" smtClean="0"/>
              <a:t>MHz: Die </a:t>
            </a:r>
            <a:r>
              <a:rPr lang="de-DE" sz="2000" dirty="0"/>
              <a:t>typische Prozesskette vom Auslösen eines ELT 406 MHz (</a:t>
            </a:r>
            <a:r>
              <a:rPr lang="de-DE" sz="2000" dirty="0" err="1"/>
              <a:t>crash</a:t>
            </a:r>
            <a:r>
              <a:rPr lang="de-DE" sz="2000" dirty="0"/>
              <a:t> oder manuelle Auslösung im Flugzeug) bis zum Start der SAR-Mission ist 10 </a:t>
            </a:r>
            <a:r>
              <a:rPr lang="de-DE" sz="2000" dirty="0" smtClean="0"/>
              <a:t>Minuten. Diese </a:t>
            </a:r>
            <a:r>
              <a:rPr lang="de-DE" sz="2000" dirty="0"/>
              <a:t>Zeit </a:t>
            </a:r>
            <a:r>
              <a:rPr lang="de-DE" sz="2000" dirty="0" err="1"/>
              <a:t>schliesst</a:t>
            </a:r>
            <a:r>
              <a:rPr lang="de-DE" sz="2000" dirty="0"/>
              <a:t> das Übertragen des Notsignals, die Identifizierung des (registrierten) ELTs und damit des Halters/Luftfahrzeugs, die Überprüfung auf Fehlalarm durch die Rettungsleitstelle, die Ortung des ELTs sowie die Alarmierung von Rettungskräften mit </a:t>
            </a:r>
            <a:r>
              <a:rPr lang="de-DE" sz="2000" dirty="0" smtClean="0"/>
              <a:t>ein. Die </a:t>
            </a:r>
            <a:r>
              <a:rPr lang="de-DE" sz="2000" dirty="0"/>
              <a:t>eigentliche Übertragung des Notsignals geht also deutlich schneller als 10min</a:t>
            </a:r>
            <a:r>
              <a:rPr lang="de-DE" sz="2000" dirty="0" smtClean="0"/>
              <a:t>. (Quelle 5)</a:t>
            </a:r>
            <a:br>
              <a:rPr lang="de-DE" sz="2000" dirty="0" smtClean="0"/>
            </a:br>
            <a:endParaRPr lang="de-DE" sz="2000" dirty="0" smtClean="0"/>
          </a:p>
          <a:p>
            <a:pPr marL="285750" indent="-285750">
              <a:buFont typeface="Arial" panose="020B0604020202020204" pitchFamily="34" charset="0"/>
              <a:buChar char="•"/>
            </a:pPr>
            <a:r>
              <a:rPr lang="de-DE" sz="2000" b="1" dirty="0" smtClean="0"/>
              <a:t>Alter</a:t>
            </a:r>
            <a:r>
              <a:rPr lang="de-DE" sz="2000" dirty="0" smtClean="0"/>
              <a:t>: „</a:t>
            </a:r>
            <a:r>
              <a:rPr lang="de-DE" sz="2000" dirty="0" err="1" smtClean="0"/>
              <a:t>state</a:t>
            </a:r>
            <a:r>
              <a:rPr lang="de-DE" sz="2000" dirty="0" smtClean="0"/>
              <a:t>-</a:t>
            </a:r>
            <a:r>
              <a:rPr lang="de-DE" sz="2000" dirty="0" err="1" smtClean="0"/>
              <a:t>of</a:t>
            </a:r>
            <a:r>
              <a:rPr lang="de-DE" sz="2000" dirty="0" smtClean="0"/>
              <a:t>-</a:t>
            </a:r>
            <a:r>
              <a:rPr lang="de-DE" sz="2000" dirty="0" err="1" smtClean="0"/>
              <a:t>the</a:t>
            </a:r>
            <a:r>
              <a:rPr lang="de-DE" sz="2000" dirty="0" smtClean="0"/>
              <a:t>-art“ Technologie, heutiger Stand der Technik (ELT 121 kam dagegen bereits Ende der 60er Jahre auf den Markt, die erste Standardisierung fand 1971 statt)</a:t>
            </a:r>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27</a:t>
            </a:fld>
            <a:endParaRPr lang="de-DE"/>
          </a:p>
        </p:txBody>
      </p:sp>
    </p:spTree>
    <p:extLst>
      <p:ext uri="{BB962C8B-B14F-4D97-AF65-F5344CB8AC3E}">
        <p14:creationId xmlns:p14="http://schemas.microsoft.com/office/powerpoint/2010/main" val="3103950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ELT 121,5 MHz </a:t>
            </a:r>
            <a:r>
              <a:rPr lang="de-DE" dirty="0" err="1" smtClean="0"/>
              <a:t>vs</a:t>
            </a:r>
            <a:r>
              <a:rPr lang="de-DE" dirty="0" smtClean="0"/>
              <a:t> 406 MHz</a:t>
            </a:r>
            <a:endParaRPr lang="de-DE" dirty="0"/>
          </a:p>
        </p:txBody>
      </p:sp>
      <p:sp>
        <p:nvSpPr>
          <p:cNvPr id="3075" name="Inhaltsplatzhalter 4"/>
          <p:cNvSpPr>
            <a:spLocks noGrp="1"/>
          </p:cNvSpPr>
          <p:nvPr>
            <p:ph idx="1"/>
          </p:nvPr>
        </p:nvSpPr>
        <p:spPr/>
        <p:txBody>
          <a:bodyPr/>
          <a:lstStyle/>
          <a:p>
            <a:r>
              <a:rPr lang="de-DE" altLang="de-DE" sz="2800" dirty="0" smtClean="0"/>
              <a:t>Plakativer Vergleich:</a:t>
            </a:r>
          </a:p>
          <a:p>
            <a:endParaRPr lang="de-DE" altLang="de-DE" sz="2800" dirty="0" smtClean="0"/>
          </a:p>
          <a:p>
            <a:r>
              <a:rPr lang="de-DE" altLang="de-DE" sz="2800" dirty="0" smtClean="0"/>
              <a:t>„Wenn man schiffbrüchig wäre, entspräche das Signal eines ELT 121.5 MHz einem Signalfeuer – man hofft, dass jemand vorbeikommet, den Rauch sieht und hilft“.</a:t>
            </a:r>
          </a:p>
          <a:p>
            <a:endParaRPr lang="de-DE" altLang="de-DE" sz="2800" dirty="0" smtClean="0"/>
          </a:p>
          <a:p>
            <a:r>
              <a:rPr lang="de-DE" altLang="de-DE" sz="2800" dirty="0" smtClean="0"/>
              <a:t>„Das Signal eines ELT 406 MHz ist dagegen wie ein Funknotsignal mit Positionsangabe an die nächste Küstenwache!“</a:t>
            </a:r>
          </a:p>
          <a:p>
            <a:endParaRPr lang="de-DE" altLang="de-DE" sz="2800" dirty="0" smtClean="0"/>
          </a:p>
          <a:p>
            <a:endParaRPr lang="de-DE" altLang="de-DE" sz="2800" dirty="0" smtClean="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28</a:t>
            </a:fld>
            <a:endParaRPr lang="de-DE"/>
          </a:p>
        </p:txBody>
      </p:sp>
    </p:spTree>
    <p:extLst>
      <p:ext uri="{BB962C8B-B14F-4D97-AF65-F5344CB8AC3E}">
        <p14:creationId xmlns:p14="http://schemas.microsoft.com/office/powerpoint/2010/main" val="13484219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‚SAR‘ – oder nur ‚R‘?</a:t>
            </a:r>
            <a:endParaRPr lang="de-DE" dirty="0"/>
          </a:p>
        </p:txBody>
      </p:sp>
      <p:sp>
        <p:nvSpPr>
          <p:cNvPr id="3075" name="Inhaltsplatzhalter 4"/>
          <p:cNvSpPr>
            <a:spLocks noGrp="1"/>
          </p:cNvSpPr>
          <p:nvPr>
            <p:ph idx="1"/>
          </p:nvPr>
        </p:nvSpPr>
        <p:spPr/>
        <p:txBody>
          <a:bodyPr/>
          <a:lstStyle/>
          <a:p>
            <a:pPr algn="ctr"/>
            <a:r>
              <a:rPr lang="de-DE" altLang="de-DE" sz="2800" b="1" dirty="0" smtClean="0"/>
              <a:t>„ELTs 406 MHz </a:t>
            </a:r>
            <a:r>
              <a:rPr lang="de-DE" altLang="de-DE" sz="2800" b="1" dirty="0" err="1" smtClean="0"/>
              <a:t>take</a:t>
            </a:r>
            <a:r>
              <a:rPr lang="de-DE" altLang="de-DE" sz="2800" b="1" dirty="0" smtClean="0"/>
              <a:t> </a:t>
            </a:r>
            <a:r>
              <a:rPr lang="de-DE" altLang="de-DE" sz="2800" b="1" dirty="0" err="1" smtClean="0"/>
              <a:t>the</a:t>
            </a:r>
            <a:r>
              <a:rPr lang="de-DE" altLang="de-DE" sz="2800" b="1" dirty="0" smtClean="0"/>
              <a:t> ‚</a:t>
            </a:r>
            <a:r>
              <a:rPr lang="de-DE" altLang="de-DE" sz="2800" b="1" dirty="0" err="1" smtClean="0"/>
              <a:t>search</a:t>
            </a:r>
            <a:r>
              <a:rPr lang="de-DE" altLang="de-DE" sz="2800" b="1" dirty="0" smtClean="0"/>
              <a:t>‘ out </a:t>
            </a:r>
            <a:r>
              <a:rPr lang="de-DE" altLang="de-DE" sz="2800" b="1" dirty="0" err="1" smtClean="0"/>
              <a:t>of</a:t>
            </a:r>
            <a:r>
              <a:rPr lang="de-DE" altLang="de-DE" sz="2800" b="1" dirty="0" smtClean="0"/>
              <a:t> ‚Search </a:t>
            </a:r>
            <a:r>
              <a:rPr lang="de-DE" altLang="de-DE" sz="2800" b="1" dirty="0" err="1" smtClean="0"/>
              <a:t>and</a:t>
            </a:r>
            <a:r>
              <a:rPr lang="de-DE" altLang="de-DE" sz="2800" b="1" dirty="0" smtClean="0"/>
              <a:t> </a:t>
            </a:r>
            <a:r>
              <a:rPr lang="de-DE" altLang="de-DE" sz="2800" b="1" dirty="0" err="1" smtClean="0"/>
              <a:t>Rescue</a:t>
            </a:r>
            <a:r>
              <a:rPr lang="de-DE" altLang="de-DE" sz="2800" b="1" dirty="0" smtClean="0"/>
              <a:t>‘! “</a:t>
            </a:r>
          </a:p>
          <a:p>
            <a:r>
              <a:rPr lang="de-DE" altLang="de-DE" sz="1400" dirty="0" smtClean="0"/>
              <a:t>(Spruch aus dem amerikanischen Sprachraum, Originalquelle unbekannt)</a:t>
            </a:r>
          </a:p>
          <a:p>
            <a:endParaRPr lang="de-DE" altLang="de-DE" sz="2800" dirty="0"/>
          </a:p>
          <a:p>
            <a:r>
              <a:rPr lang="de-DE" altLang="de-DE" sz="2800" dirty="0" smtClean="0"/>
              <a:t>Frei übersetzt:</a:t>
            </a:r>
          </a:p>
          <a:p>
            <a:r>
              <a:rPr lang="de-DE" altLang="de-DE" sz="2800" dirty="0" smtClean="0"/>
              <a:t>„Vom ‚Suchen und Retten‘ bleibt mit einem ELT 406 MHz nur noch das ‚Retten‘ – das ‚Suchen‘ hat sich erübrigt!“</a:t>
            </a:r>
          </a:p>
          <a:p>
            <a:endParaRPr lang="de-DE" altLang="de-DE" sz="2800" dirty="0" smtClean="0"/>
          </a:p>
          <a:p>
            <a:endParaRPr lang="de-DE" altLang="de-DE" sz="2800" dirty="0" smtClean="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29</a:t>
            </a:fld>
            <a:endParaRPr lang="de-DE"/>
          </a:p>
        </p:txBody>
      </p:sp>
    </p:spTree>
    <p:extLst>
      <p:ext uri="{BB962C8B-B14F-4D97-AF65-F5344CB8AC3E}">
        <p14:creationId xmlns:p14="http://schemas.microsoft.com/office/powerpoint/2010/main" val="2784531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tLang="de-DE" dirty="0" smtClean="0"/>
              <a:t>Das Ziel: „</a:t>
            </a:r>
            <a:r>
              <a:rPr lang="de-DE" altLang="de-DE" dirty="0" err="1" smtClean="0"/>
              <a:t>staying</a:t>
            </a:r>
            <a:r>
              <a:rPr lang="de-DE" altLang="de-DE" dirty="0" smtClean="0"/>
              <a:t> </a:t>
            </a:r>
            <a:r>
              <a:rPr lang="de-DE" altLang="de-DE" dirty="0" err="1" smtClean="0"/>
              <a:t>alive</a:t>
            </a:r>
            <a:r>
              <a:rPr lang="de-DE" altLang="de-DE" dirty="0" smtClean="0"/>
              <a:t>“</a:t>
            </a:r>
            <a:endParaRPr lang="de-DE" dirty="0" smtClean="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3</a:t>
            </a:fld>
            <a:endParaRPr lang="de-DE"/>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1034" y="2492896"/>
            <a:ext cx="3343275"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1034" y="1771451"/>
            <a:ext cx="3343275" cy="721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296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a</a:t>
            </a:r>
            <a:r>
              <a:rPr lang="de-DE" dirty="0" smtClean="0"/>
              <a:t>m Rande: e-</a:t>
            </a:r>
            <a:r>
              <a:rPr lang="de-DE" dirty="0" err="1" smtClean="0"/>
              <a:t>call</a:t>
            </a:r>
            <a:endParaRPr lang="de-DE" dirty="0"/>
          </a:p>
        </p:txBody>
      </p:sp>
      <p:sp>
        <p:nvSpPr>
          <p:cNvPr id="3075" name="Inhaltsplatzhalter 4"/>
          <p:cNvSpPr>
            <a:spLocks noGrp="1"/>
          </p:cNvSpPr>
          <p:nvPr>
            <p:ph idx="1"/>
          </p:nvPr>
        </p:nvSpPr>
        <p:spPr/>
        <p:txBody>
          <a:bodyPr>
            <a:normAutofit fontScale="85000" lnSpcReduction="20000"/>
          </a:bodyPr>
          <a:lstStyle/>
          <a:p>
            <a:r>
              <a:rPr lang="de-DE" altLang="de-DE" sz="2800" dirty="0" smtClean="0"/>
              <a:t>In der EU wird voraussichtlich ab 2015 das e-</a:t>
            </a:r>
            <a:r>
              <a:rPr lang="de-DE" altLang="de-DE" sz="2800" dirty="0" err="1" smtClean="0"/>
              <a:t>call</a:t>
            </a:r>
            <a:r>
              <a:rPr lang="de-DE" altLang="de-DE" sz="2800" dirty="0" smtClean="0"/>
              <a:t> System für Pkw in Neufahrzeugen gesetzlich verpflichtend.</a:t>
            </a:r>
          </a:p>
          <a:p>
            <a:r>
              <a:rPr lang="de-DE" altLang="de-DE" sz="2800" dirty="0" smtClean="0"/>
              <a:t>Viele Fahrzeuge verfügen bereits heute über e-</a:t>
            </a:r>
            <a:r>
              <a:rPr lang="de-DE" altLang="de-DE" sz="2800" dirty="0" err="1" smtClean="0"/>
              <a:t>call</a:t>
            </a:r>
            <a:r>
              <a:rPr lang="de-DE" altLang="de-DE" sz="2800" dirty="0" smtClean="0"/>
              <a:t> Funktionalität.</a:t>
            </a:r>
          </a:p>
          <a:p>
            <a:r>
              <a:rPr lang="de-DE" altLang="de-DE" sz="2800" dirty="0" smtClean="0"/>
              <a:t>Die Funktion und Zielsetzung entspricht genau einem ELT 406MHz (jedoch via GSM, nicht Satellit)</a:t>
            </a:r>
          </a:p>
          <a:p>
            <a:r>
              <a:rPr lang="de-DE" altLang="de-DE" sz="2800" dirty="0" smtClean="0"/>
              <a:t>Laut einer EU Studie können jährlich </a:t>
            </a:r>
            <a:r>
              <a:rPr lang="de-DE" altLang="de-DE" sz="2800" dirty="0" err="1" smtClean="0"/>
              <a:t>ca</a:t>
            </a:r>
            <a:r>
              <a:rPr lang="de-DE" altLang="de-DE" sz="2800" dirty="0" smtClean="0"/>
              <a:t> 2500 Menschenleben gerettet werden, wenn Rettungskräfte aufgrund des e-</a:t>
            </a:r>
            <a:r>
              <a:rPr lang="de-DE" altLang="de-DE" sz="2800" dirty="0" err="1" smtClean="0"/>
              <a:t>calls</a:t>
            </a:r>
            <a:r>
              <a:rPr lang="de-DE" altLang="de-DE" sz="2800" dirty="0" smtClean="0"/>
              <a:t> </a:t>
            </a:r>
            <a:r>
              <a:rPr lang="de-DE" altLang="de-DE" sz="2800" u="sng" dirty="0" smtClean="0"/>
              <a:t>nur einige Minuten </a:t>
            </a:r>
            <a:r>
              <a:rPr lang="de-DE" altLang="de-DE" sz="2800" dirty="0" smtClean="0"/>
              <a:t>früher am Unfallort eintreffen als ohne e-</a:t>
            </a:r>
            <a:r>
              <a:rPr lang="de-DE" altLang="de-DE" sz="2800" dirty="0" err="1" smtClean="0"/>
              <a:t>call</a:t>
            </a:r>
            <a:r>
              <a:rPr lang="de-DE" altLang="de-DE" sz="2800" dirty="0" smtClean="0"/>
              <a:t>.</a:t>
            </a:r>
          </a:p>
          <a:p>
            <a:endParaRPr lang="de-DE" altLang="de-DE" sz="2800" dirty="0"/>
          </a:p>
          <a:p>
            <a:r>
              <a:rPr lang="de-DE" altLang="de-DE" sz="2800" b="1" dirty="0" smtClean="0"/>
              <a:t>Fazit: Wenn Dein Segelflugzeug kein ELT 406 MHz enthält, ist Dein Auto (bald) mit einem leistungsfähigeren automatischen Notrufsystem ausgestattet als </a:t>
            </a:r>
            <a:r>
              <a:rPr lang="de-DE" altLang="de-DE" sz="2800" b="1" dirty="0"/>
              <a:t>Dein </a:t>
            </a:r>
            <a:r>
              <a:rPr lang="de-DE" altLang="de-DE" sz="2800" b="1" dirty="0" smtClean="0"/>
              <a:t>Flugzeug!</a:t>
            </a:r>
          </a:p>
          <a:p>
            <a:endParaRPr lang="de-DE" altLang="de-DE" sz="2800" dirty="0" smtClean="0"/>
          </a:p>
          <a:p>
            <a:endParaRPr lang="de-DE" altLang="de-DE" sz="2800" dirty="0" smtClean="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30</a:t>
            </a:fld>
            <a:endParaRPr lang="de-DE"/>
          </a:p>
        </p:txBody>
      </p:sp>
    </p:spTree>
    <p:extLst>
      <p:ext uri="{BB962C8B-B14F-4D97-AF65-F5344CB8AC3E}">
        <p14:creationId xmlns:p14="http://schemas.microsoft.com/office/powerpoint/2010/main" val="25100208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Manuelle Notrufsysteme:</a:t>
            </a:r>
            <a:endParaRPr lang="de-DE" dirty="0"/>
          </a:p>
        </p:txBody>
      </p:sp>
      <p:sp>
        <p:nvSpPr>
          <p:cNvPr id="3075" name="Inhaltsplatzhalter 4"/>
          <p:cNvSpPr>
            <a:spLocks noGrp="1"/>
          </p:cNvSpPr>
          <p:nvPr>
            <p:ph idx="1"/>
          </p:nvPr>
        </p:nvSpPr>
        <p:spPr/>
        <p:txBody>
          <a:bodyPr/>
          <a:lstStyle/>
          <a:p>
            <a:r>
              <a:rPr lang="de-DE" altLang="de-DE" sz="2800" dirty="0" smtClean="0"/>
              <a:t>Eigenschaften:</a:t>
            </a:r>
          </a:p>
          <a:p>
            <a:pPr marL="457200" indent="-457200">
              <a:buFont typeface="Arial" panose="020B0604020202020204" pitchFamily="34" charset="0"/>
              <a:buChar char="•"/>
            </a:pPr>
            <a:r>
              <a:rPr lang="de-DE" altLang="de-DE" sz="2800" dirty="0" smtClean="0"/>
              <a:t>Müssen vom Piloten selbst manuell aktiviert werden</a:t>
            </a:r>
          </a:p>
          <a:p>
            <a:pPr marL="457200" indent="-457200">
              <a:buFont typeface="Arial" panose="020B0604020202020204" pitchFamily="34" charset="0"/>
              <a:buChar char="•"/>
            </a:pPr>
            <a:r>
              <a:rPr lang="de-DE" altLang="de-DE" sz="2800" dirty="0" smtClean="0"/>
              <a:t>Übertragung des Notrufs via Satellit</a:t>
            </a:r>
          </a:p>
          <a:p>
            <a:pPr marL="457200" indent="-457200">
              <a:buFont typeface="Arial" panose="020B0604020202020204" pitchFamily="34" charset="0"/>
              <a:buChar char="•"/>
            </a:pPr>
            <a:r>
              <a:rPr lang="de-DE" altLang="de-DE" sz="2800" dirty="0" smtClean="0"/>
              <a:t>Oft portable kleine Geräte, verbleiben am Piloten</a:t>
            </a:r>
          </a:p>
          <a:p>
            <a:pPr marL="457200" indent="-457200">
              <a:buFont typeface="Arial" panose="020B0604020202020204" pitchFamily="34" charset="0"/>
              <a:buChar char="•"/>
            </a:pPr>
            <a:r>
              <a:rPr lang="de-DE" altLang="de-DE" sz="2800" dirty="0" smtClean="0"/>
              <a:t>Notrufannahme durch professionelle Leitstellen (bei PLB 406 MHz und SPOT)</a:t>
            </a:r>
          </a:p>
          <a:p>
            <a:pPr marL="457200" indent="-457200">
              <a:buFont typeface="Arial" panose="020B0604020202020204" pitchFamily="34" charset="0"/>
              <a:buChar char="•"/>
            </a:pPr>
            <a:r>
              <a:rPr lang="de-DE" altLang="de-DE" sz="2800" dirty="0" smtClean="0"/>
              <a:t>Günstiger (€ 250-500)</a:t>
            </a:r>
          </a:p>
          <a:p>
            <a:endParaRPr lang="de-DE" altLang="de-DE" sz="2800" dirty="0" smtClean="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31</a:t>
            </a:fld>
            <a:endParaRPr lang="de-DE"/>
          </a:p>
        </p:txBody>
      </p:sp>
    </p:spTree>
    <p:extLst>
      <p:ext uri="{BB962C8B-B14F-4D97-AF65-F5344CB8AC3E}">
        <p14:creationId xmlns:p14="http://schemas.microsoft.com/office/powerpoint/2010/main" val="30914531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Manuelle Notrufsysteme:</a:t>
            </a:r>
            <a:endParaRPr lang="de-DE" dirty="0"/>
          </a:p>
        </p:txBody>
      </p:sp>
      <p:sp>
        <p:nvSpPr>
          <p:cNvPr id="3075" name="Inhaltsplatzhalter 4"/>
          <p:cNvSpPr>
            <a:spLocks noGrp="1"/>
          </p:cNvSpPr>
          <p:nvPr>
            <p:ph idx="1"/>
          </p:nvPr>
        </p:nvSpPr>
        <p:spPr/>
        <p:txBody>
          <a:bodyPr/>
          <a:lstStyle/>
          <a:p>
            <a:r>
              <a:rPr lang="de-DE" altLang="de-DE" sz="2800" dirty="0" smtClean="0"/>
              <a:t>Manuelle Notrufsysteme:</a:t>
            </a:r>
          </a:p>
          <a:p>
            <a:r>
              <a:rPr lang="de-DE" altLang="de-DE" sz="2800" dirty="0" smtClean="0"/>
              <a:t>Auslösung durch Bediener</a:t>
            </a:r>
            <a:endParaRPr lang="de-DE" altLang="de-DE" sz="2800" dirty="0"/>
          </a:p>
          <a:p>
            <a:r>
              <a:rPr lang="de-DE" altLang="de-DE" sz="2800" dirty="0" smtClean="0"/>
              <a:t> </a:t>
            </a:r>
          </a:p>
          <a:p>
            <a:r>
              <a:rPr lang="de-DE" altLang="de-DE" sz="2800" dirty="0" smtClean="0"/>
              <a:t>Notsignal via Satellit:</a:t>
            </a:r>
          </a:p>
          <a:p>
            <a:pPr marL="457200" indent="-457200">
              <a:buFont typeface="Arial" panose="020B0604020202020204" pitchFamily="34" charset="0"/>
              <a:buChar char="•"/>
            </a:pPr>
            <a:r>
              <a:rPr lang="de-DE" altLang="de-DE" sz="2800" dirty="0" smtClean="0"/>
              <a:t>PLB 406 MHz (übl. mit GPS)</a:t>
            </a:r>
          </a:p>
          <a:p>
            <a:pPr marL="457200" indent="-457200">
              <a:buFont typeface="Arial" panose="020B0604020202020204" pitchFamily="34" charset="0"/>
              <a:buChar char="•"/>
            </a:pPr>
            <a:r>
              <a:rPr lang="de-DE" altLang="de-DE" sz="2800" dirty="0" smtClean="0"/>
              <a:t>Spot (mit GPS)</a:t>
            </a:r>
          </a:p>
          <a:p>
            <a:pPr marL="457200" indent="-457200">
              <a:buFont typeface="Arial" panose="020B0604020202020204" pitchFamily="34" charset="0"/>
              <a:buChar char="•"/>
            </a:pPr>
            <a:r>
              <a:rPr lang="de-DE" altLang="de-DE" sz="2800" dirty="0" smtClean="0"/>
              <a:t>Weitere, bei Segelfliegern eher weniger verbreitet Systeme: Delorme, </a:t>
            </a:r>
            <a:r>
              <a:rPr lang="de-DE" altLang="de-DE" sz="2800" dirty="0" err="1" smtClean="0"/>
              <a:t>Spidertracks</a:t>
            </a:r>
            <a:r>
              <a:rPr lang="de-DE" altLang="de-DE" sz="2800" dirty="0" smtClean="0"/>
              <a:t> (Iridium) etc.</a:t>
            </a:r>
          </a:p>
          <a:p>
            <a:endParaRPr lang="de-DE" altLang="de-DE" sz="2800" dirty="0" smtClean="0"/>
          </a:p>
          <a:p>
            <a:r>
              <a:rPr lang="de-DE" altLang="de-DE" sz="2800" dirty="0" smtClean="0"/>
              <a:t>			</a:t>
            </a:r>
          </a:p>
          <a:p>
            <a:endParaRPr lang="de-DE" altLang="de-DE" sz="2800" dirty="0" smtClean="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32</a:t>
            </a:fld>
            <a:endParaRPr lang="de-DE"/>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6637" y="1412776"/>
            <a:ext cx="1378058" cy="1653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1764" y="2924944"/>
            <a:ext cx="1440160" cy="1705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89303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Ortungs-/Livetracking-Systeme</a:t>
            </a:r>
            <a:endParaRPr lang="de-DE" dirty="0"/>
          </a:p>
        </p:txBody>
      </p:sp>
      <p:sp>
        <p:nvSpPr>
          <p:cNvPr id="3075" name="Inhaltsplatzhalter 4"/>
          <p:cNvSpPr>
            <a:spLocks noGrp="1"/>
          </p:cNvSpPr>
          <p:nvPr>
            <p:ph idx="1"/>
          </p:nvPr>
        </p:nvSpPr>
        <p:spPr/>
        <p:txBody>
          <a:bodyPr/>
          <a:lstStyle/>
          <a:p>
            <a:r>
              <a:rPr lang="de-DE" altLang="de-DE" sz="2800" dirty="0" smtClean="0"/>
              <a:t>Eigenschaften:</a:t>
            </a:r>
          </a:p>
          <a:p>
            <a:pPr marL="457200" indent="-457200">
              <a:buFont typeface="Arial" panose="020B0604020202020204" pitchFamily="34" charset="0"/>
              <a:buChar char="•"/>
            </a:pPr>
            <a:r>
              <a:rPr lang="de-DE" altLang="de-DE" sz="2800" dirty="0" smtClean="0"/>
              <a:t>Dienen primär der Ortung/“Verfolgung“ des Flugzeugs/Piloten durch andere Personen</a:t>
            </a:r>
          </a:p>
          <a:p>
            <a:pPr marL="457200" indent="-457200">
              <a:buFont typeface="Arial" panose="020B0604020202020204" pitchFamily="34" charset="0"/>
              <a:buChar char="•"/>
            </a:pPr>
            <a:r>
              <a:rPr lang="de-DE" altLang="de-DE" sz="2800" dirty="0" smtClean="0"/>
              <a:t>Übertragen keinen Notruf, sondern nur regelmäßig die Position, z.B. auf ein Internetportal</a:t>
            </a:r>
          </a:p>
          <a:p>
            <a:pPr marL="457200" indent="-457200">
              <a:buFont typeface="Arial" panose="020B0604020202020204" pitchFamily="34" charset="0"/>
              <a:buChar char="•"/>
            </a:pPr>
            <a:r>
              <a:rPr lang="de-DE" altLang="de-DE" sz="2800" dirty="0" smtClean="0"/>
              <a:t>Übertragen meist über Satellit (z.B. Spot Messenger), über GSM (z.B. livetrack24) oder über </a:t>
            </a:r>
            <a:r>
              <a:rPr lang="de-DE" altLang="de-DE" sz="2800" dirty="0" err="1" smtClean="0"/>
              <a:t>Flarm</a:t>
            </a:r>
            <a:r>
              <a:rPr lang="de-DE" altLang="de-DE" sz="2800" dirty="0" smtClean="0"/>
              <a:t> (</a:t>
            </a:r>
            <a:r>
              <a:rPr lang="de-DE" altLang="de-DE" sz="2800" dirty="0" err="1" smtClean="0"/>
              <a:t>Flarm</a:t>
            </a:r>
            <a:r>
              <a:rPr lang="de-DE" altLang="de-DE" sz="2800" dirty="0" smtClean="0"/>
              <a:t>-Net)</a:t>
            </a:r>
          </a:p>
          <a:p>
            <a:pPr marL="457200" indent="-457200">
              <a:buFont typeface="Arial" panose="020B0604020202020204" pitchFamily="34" charset="0"/>
              <a:buChar char="•"/>
            </a:pPr>
            <a:r>
              <a:rPr lang="de-DE" altLang="de-DE" sz="2800" dirty="0" smtClean="0"/>
              <a:t>Nützen nur, wenn jemand mich aktiv bereits sucht!</a:t>
            </a:r>
            <a:br>
              <a:rPr lang="de-DE" altLang="de-DE" sz="2800" dirty="0" smtClean="0"/>
            </a:br>
            <a:r>
              <a:rPr lang="de-DE" altLang="de-DE" sz="2800" dirty="0" smtClean="0"/>
              <a:t>Erzeugen „von selbst“ keinen Notruf oder Alarm!</a:t>
            </a:r>
          </a:p>
          <a:p>
            <a:r>
              <a:rPr lang="de-DE" altLang="de-DE" sz="2800" dirty="0" smtClean="0"/>
              <a:t>			</a:t>
            </a:r>
          </a:p>
          <a:p>
            <a:endParaRPr lang="de-DE" altLang="de-DE" sz="2800" dirty="0" smtClean="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33</a:t>
            </a:fld>
            <a:endParaRPr lang="de-DE"/>
          </a:p>
        </p:txBody>
      </p:sp>
    </p:spTree>
    <p:extLst>
      <p:ext uri="{BB962C8B-B14F-4D97-AF65-F5344CB8AC3E}">
        <p14:creationId xmlns:p14="http://schemas.microsoft.com/office/powerpoint/2010/main" val="3508355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GSM Livetracking</a:t>
            </a:r>
            <a:endParaRPr lang="de-DE" dirty="0"/>
          </a:p>
        </p:txBody>
      </p:sp>
      <p:sp>
        <p:nvSpPr>
          <p:cNvPr id="3075" name="Inhaltsplatzhalter 4"/>
          <p:cNvSpPr>
            <a:spLocks noGrp="1"/>
          </p:cNvSpPr>
          <p:nvPr>
            <p:ph idx="1"/>
          </p:nvPr>
        </p:nvSpPr>
        <p:spPr/>
        <p:txBody>
          <a:bodyPr/>
          <a:lstStyle/>
          <a:p>
            <a:r>
              <a:rPr lang="de-DE" altLang="de-DE" dirty="0" smtClean="0"/>
              <a:t>Smartphone App, GSM/GPS-</a:t>
            </a:r>
            <a:r>
              <a:rPr lang="de-DE" altLang="de-DE" dirty="0" err="1" smtClean="0"/>
              <a:t>Tracker</a:t>
            </a:r>
            <a:r>
              <a:rPr lang="de-DE" altLang="de-DE" dirty="0" smtClean="0"/>
              <a:t>, </a:t>
            </a:r>
            <a:r>
              <a:rPr lang="de-DE" altLang="de-DE" dirty="0" err="1" smtClean="0"/>
              <a:t>iglide</a:t>
            </a:r>
            <a:r>
              <a:rPr lang="de-DE" altLang="de-DE" dirty="0" smtClean="0"/>
              <a:t>, livetrack24 </a:t>
            </a:r>
            <a:r>
              <a:rPr lang="de-DE" altLang="de-DE" dirty="0" err="1" smtClean="0"/>
              <a:t>etc</a:t>
            </a:r>
            <a:endParaRPr lang="de-DE" altLang="de-DE" dirty="0" smtClean="0"/>
          </a:p>
          <a:p>
            <a:r>
              <a:rPr lang="de-DE" altLang="de-DE" dirty="0" smtClean="0"/>
              <a:t>			</a:t>
            </a:r>
          </a:p>
          <a:p>
            <a:endParaRPr lang="de-DE" altLang="de-DE" dirty="0" smtClean="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34</a:t>
            </a:fld>
            <a:endParaRPr lang="de-DE"/>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2684643"/>
            <a:ext cx="1931831" cy="3429000"/>
          </a:xfrm>
          <a:prstGeom prst="rect">
            <a:avLst/>
          </a:prstGeo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2622877" y="3352364"/>
            <a:ext cx="5838024" cy="2738431"/>
          </a:xfrm>
          <a:prstGeom prst="rect">
            <a:avLst/>
          </a:prstGeom>
        </p:spPr>
      </p:pic>
    </p:spTree>
    <p:extLst>
      <p:ext uri="{BB962C8B-B14F-4D97-AF65-F5344CB8AC3E}">
        <p14:creationId xmlns:p14="http://schemas.microsoft.com/office/powerpoint/2010/main" val="24423914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GSM Livetracking</a:t>
            </a:r>
            <a:endParaRPr lang="de-DE" dirty="0"/>
          </a:p>
        </p:txBody>
      </p:sp>
      <p:sp>
        <p:nvSpPr>
          <p:cNvPr id="3075" name="Inhaltsplatzhalter 4"/>
          <p:cNvSpPr>
            <a:spLocks noGrp="1"/>
          </p:cNvSpPr>
          <p:nvPr>
            <p:ph idx="1"/>
          </p:nvPr>
        </p:nvSpPr>
        <p:spPr/>
        <p:txBody>
          <a:bodyPr/>
          <a:lstStyle/>
          <a:p>
            <a:pPr marL="457200" indent="-457200">
              <a:buFont typeface="Arial" panose="020B0604020202020204" pitchFamily="34" charset="0"/>
              <a:buChar char="•"/>
            </a:pPr>
            <a:r>
              <a:rPr lang="de-DE" altLang="de-DE" sz="2800" dirty="0" smtClean="0"/>
              <a:t>kostengünstiges Live-Tracking, sofern über </a:t>
            </a:r>
            <a:r>
              <a:rPr lang="de-DE" altLang="de-DE" sz="2800" dirty="0" err="1" smtClean="0"/>
              <a:t>smartphone</a:t>
            </a:r>
            <a:r>
              <a:rPr lang="de-DE" altLang="de-DE" sz="2800" dirty="0" smtClean="0"/>
              <a:t> </a:t>
            </a:r>
            <a:r>
              <a:rPr lang="de-DE" altLang="de-DE" sz="2800" dirty="0" err="1" smtClean="0"/>
              <a:t>app</a:t>
            </a:r>
            <a:r>
              <a:rPr lang="de-DE" altLang="de-DE" sz="2800" dirty="0" smtClean="0"/>
              <a:t> realisiert</a:t>
            </a:r>
            <a:endParaRPr lang="de-DE" altLang="de-DE" sz="2800" dirty="0"/>
          </a:p>
          <a:p>
            <a:pPr marL="457200" indent="-457200">
              <a:buFont typeface="Arial" panose="020B0604020202020204" pitchFamily="34" charset="0"/>
              <a:buChar char="•"/>
            </a:pPr>
            <a:r>
              <a:rPr lang="de-DE" altLang="de-DE" sz="2800" dirty="0" smtClean="0"/>
              <a:t>GSM Netzabdeckung erforderlich</a:t>
            </a:r>
          </a:p>
          <a:p>
            <a:pPr marL="457200" indent="-457200">
              <a:buFont typeface="Arial" panose="020B0604020202020204" pitchFamily="34" charset="0"/>
              <a:buChar char="•"/>
            </a:pPr>
            <a:r>
              <a:rPr lang="de-DE" altLang="de-DE" sz="2800" dirty="0" smtClean="0"/>
              <a:t>Im Ausland </a:t>
            </a:r>
            <a:r>
              <a:rPr lang="de-DE" altLang="de-DE" sz="2800" dirty="0" err="1" smtClean="0"/>
              <a:t>Datenroaming</a:t>
            </a:r>
            <a:r>
              <a:rPr lang="de-DE" altLang="de-DE" sz="2800" dirty="0" smtClean="0"/>
              <a:t> erforderlich (je nach Handyvertrag nur noch 2-3 Euro pro Flugtag)</a:t>
            </a:r>
            <a:endParaRPr lang="de-DE" altLang="de-DE" sz="2800" dirty="0"/>
          </a:p>
          <a:p>
            <a:pPr marL="457200" indent="-457200">
              <a:buFont typeface="Arial" panose="020B0604020202020204" pitchFamily="34" charset="0"/>
              <a:buChar char="•"/>
            </a:pPr>
            <a:r>
              <a:rPr lang="de-DE" altLang="de-DE" sz="2800" dirty="0" smtClean="0"/>
              <a:t>Nur „Objektverfolgung“, kein </a:t>
            </a:r>
            <a:r>
              <a:rPr lang="de-DE" altLang="de-DE" sz="2800" dirty="0" err="1" smtClean="0"/>
              <a:t>autom</a:t>
            </a:r>
            <a:r>
              <a:rPr lang="de-DE" altLang="de-DE" sz="2800" dirty="0" smtClean="0"/>
              <a:t>. Notruf</a:t>
            </a:r>
          </a:p>
          <a:p>
            <a:pPr marL="457200" indent="-457200">
              <a:buFont typeface="Arial" panose="020B0604020202020204" pitchFamily="34" charset="0"/>
              <a:buChar char="•"/>
            </a:pPr>
            <a:r>
              <a:rPr lang="de-DE" altLang="de-DE" sz="2800" dirty="0" smtClean="0"/>
              <a:t>Sofern </a:t>
            </a:r>
            <a:r>
              <a:rPr lang="de-DE" altLang="de-DE" sz="2800" dirty="0" err="1" smtClean="0"/>
              <a:t>smartphone</a:t>
            </a:r>
            <a:r>
              <a:rPr lang="de-DE" altLang="de-DE" sz="2800" dirty="0" smtClean="0"/>
              <a:t> nicht am </a:t>
            </a:r>
            <a:r>
              <a:rPr lang="de-DE" altLang="de-DE" sz="2800" dirty="0" err="1" smtClean="0"/>
              <a:t>Bordnetz</a:t>
            </a:r>
            <a:r>
              <a:rPr lang="de-DE" altLang="de-DE" sz="2800" dirty="0" smtClean="0"/>
              <a:t> / Powerpack angeschlossen: Akku durch GPS und Senden binnen weniger Stunden leer!	</a:t>
            </a:r>
          </a:p>
          <a:p>
            <a:endParaRPr lang="de-DE" altLang="de-DE" sz="2800" dirty="0" smtClean="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35</a:t>
            </a:fld>
            <a:endParaRPr lang="de-DE"/>
          </a:p>
        </p:txBody>
      </p:sp>
    </p:spTree>
    <p:extLst>
      <p:ext uri="{BB962C8B-B14F-4D97-AF65-F5344CB8AC3E}">
        <p14:creationId xmlns:p14="http://schemas.microsoft.com/office/powerpoint/2010/main" val="994995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Spot Satelliten Livetracking</a:t>
            </a:r>
            <a:endParaRPr lang="de-DE" dirty="0"/>
          </a:p>
        </p:txBody>
      </p:sp>
      <p:sp>
        <p:nvSpPr>
          <p:cNvPr id="3075" name="Inhaltsplatzhalter 4"/>
          <p:cNvSpPr>
            <a:spLocks noGrp="1"/>
          </p:cNvSpPr>
          <p:nvPr>
            <p:ph idx="1"/>
          </p:nvPr>
        </p:nvSpPr>
        <p:spPr/>
        <p:txBody>
          <a:bodyPr/>
          <a:lstStyle/>
          <a:p>
            <a:endParaRPr lang="de-DE" altLang="de-DE" smtClean="0"/>
          </a:p>
          <a:p>
            <a:r>
              <a:rPr lang="de-DE" altLang="de-DE" smtClean="0"/>
              <a:t>			</a:t>
            </a:r>
          </a:p>
          <a:p>
            <a:endParaRPr lang="de-DE" altLang="de-DE" dirty="0" smtClean="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36</a:t>
            </a:fld>
            <a:endParaRPr lang="de-DE"/>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929" y="1628800"/>
            <a:ext cx="3466519"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755576" y="1916832"/>
            <a:ext cx="4032448" cy="4093428"/>
          </a:xfrm>
          <a:prstGeom prst="rect">
            <a:avLst/>
          </a:prstGeom>
          <a:noFill/>
        </p:spPr>
        <p:txBody>
          <a:bodyPr wrap="square" rtlCol="0">
            <a:spAutoFit/>
          </a:bodyPr>
          <a:lstStyle/>
          <a:p>
            <a:pPr marL="285750" indent="-285750">
              <a:buFont typeface="Arial" panose="020B0604020202020204" pitchFamily="34" charset="0"/>
              <a:buChar char="•"/>
            </a:pPr>
            <a:r>
              <a:rPr lang="de-DE" sz="2000" dirty="0" smtClean="0"/>
              <a:t>Sendet via Globalstar Satellit (kein GSM-Netz erforderlich)</a:t>
            </a:r>
          </a:p>
          <a:p>
            <a:pPr marL="285750" indent="-285750">
              <a:buFont typeface="Arial" panose="020B0604020202020204" pitchFamily="34" charset="0"/>
              <a:buChar char="•"/>
            </a:pPr>
            <a:r>
              <a:rPr lang="de-DE" sz="2000" dirty="0" smtClean="0"/>
              <a:t>Tracking alle 10min</a:t>
            </a:r>
          </a:p>
          <a:p>
            <a:pPr marL="285750" indent="-285750">
              <a:buFont typeface="Arial" panose="020B0604020202020204" pitchFamily="34" charset="0"/>
              <a:buChar char="•"/>
            </a:pPr>
            <a:r>
              <a:rPr lang="de-DE" sz="2000" dirty="0" smtClean="0"/>
              <a:t>Position durch GPS sehr genau</a:t>
            </a:r>
          </a:p>
          <a:p>
            <a:pPr marL="285750" indent="-285750">
              <a:buFont typeface="Arial" panose="020B0604020202020204" pitchFamily="34" charset="0"/>
              <a:buChar char="•"/>
            </a:pPr>
            <a:r>
              <a:rPr lang="de-DE" sz="2000" dirty="0" smtClean="0"/>
              <a:t>Keine Höhenangabe</a:t>
            </a:r>
          </a:p>
          <a:p>
            <a:pPr marL="285750" indent="-285750">
              <a:buFont typeface="Arial" panose="020B0604020202020204" pitchFamily="34" charset="0"/>
              <a:buChar char="•"/>
            </a:pPr>
            <a:r>
              <a:rPr lang="de-DE" sz="2000" dirty="0" smtClean="0"/>
              <a:t>Unter Segelfliegern sehr verbreitet</a:t>
            </a:r>
          </a:p>
          <a:p>
            <a:pPr marL="285750" indent="-285750">
              <a:buFont typeface="Arial" panose="020B0604020202020204" pitchFamily="34" charset="0"/>
              <a:buChar char="•"/>
            </a:pPr>
            <a:r>
              <a:rPr lang="de-DE" sz="2000" dirty="0" smtClean="0"/>
              <a:t>Preisgünstiger Satelliten-</a:t>
            </a:r>
            <a:r>
              <a:rPr lang="de-DE" sz="2000" dirty="0" err="1" smtClean="0"/>
              <a:t>Tracker</a:t>
            </a:r>
            <a:endParaRPr lang="de-DE" sz="2000" dirty="0" smtClean="0"/>
          </a:p>
          <a:p>
            <a:pPr marL="285750" indent="-285750">
              <a:buFont typeface="Arial" panose="020B0604020202020204" pitchFamily="34" charset="0"/>
              <a:buChar char="•"/>
            </a:pPr>
            <a:r>
              <a:rPr lang="de-DE" sz="2000" dirty="0" smtClean="0"/>
              <a:t>Kein automatischer Notruf:</a:t>
            </a:r>
            <a:br>
              <a:rPr lang="de-DE" sz="2000" dirty="0" smtClean="0"/>
            </a:br>
            <a:r>
              <a:rPr lang="de-DE" sz="2000" dirty="0" smtClean="0"/>
              <a:t>- nur manueller Notruf</a:t>
            </a:r>
            <a:br>
              <a:rPr lang="de-DE" sz="2000" dirty="0" smtClean="0"/>
            </a:br>
            <a:r>
              <a:rPr lang="de-DE" sz="2000" dirty="0" smtClean="0"/>
              <a:t>oder</a:t>
            </a:r>
            <a:br>
              <a:rPr lang="de-DE" sz="2000" dirty="0" smtClean="0"/>
            </a:br>
            <a:r>
              <a:rPr lang="de-DE" sz="2000" dirty="0" smtClean="0"/>
              <a:t>- </a:t>
            </a:r>
            <a:r>
              <a:rPr lang="de-DE" sz="2000" dirty="0" smtClean="0"/>
              <a:t>eine </a:t>
            </a:r>
            <a:r>
              <a:rPr lang="de-DE" sz="2000" dirty="0" smtClean="0"/>
              <a:t>Person sucht/ortet mich</a:t>
            </a:r>
            <a:endParaRPr lang="de-DE" sz="2000" dirty="0"/>
          </a:p>
        </p:txBody>
      </p:sp>
    </p:spTree>
    <p:extLst>
      <p:ext uri="{BB962C8B-B14F-4D97-AF65-F5344CB8AC3E}">
        <p14:creationId xmlns:p14="http://schemas.microsoft.com/office/powerpoint/2010/main" val="17776088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(Notfall-)Ortung des Handy</a:t>
            </a:r>
            <a:endParaRPr lang="de-DE" dirty="0"/>
          </a:p>
        </p:txBody>
      </p:sp>
      <p:sp>
        <p:nvSpPr>
          <p:cNvPr id="3075" name="Inhaltsplatzhalter 4"/>
          <p:cNvSpPr>
            <a:spLocks noGrp="1"/>
          </p:cNvSpPr>
          <p:nvPr>
            <p:ph idx="1"/>
          </p:nvPr>
        </p:nvSpPr>
        <p:spPr>
          <a:xfrm>
            <a:off x="457200" y="1412776"/>
            <a:ext cx="8229600" cy="4713387"/>
          </a:xfrm>
        </p:spPr>
        <p:txBody>
          <a:bodyPr/>
          <a:lstStyle/>
          <a:p>
            <a:r>
              <a:rPr lang="de-DE" altLang="de-DE" b="1" u="sng" dirty="0" smtClean="0"/>
              <a:t>Endgerätebasiert</a:t>
            </a:r>
            <a:r>
              <a:rPr lang="de-DE" altLang="de-DE" dirty="0" smtClean="0"/>
              <a:t>, z.B. durch entsprechende App</a:t>
            </a:r>
          </a:p>
          <a:p>
            <a:r>
              <a:rPr lang="de-DE" altLang="de-DE" dirty="0" smtClean="0"/>
              <a:t>			</a:t>
            </a:r>
          </a:p>
          <a:p>
            <a:endParaRPr lang="de-DE" altLang="de-DE" dirty="0" smtClean="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37</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276872"/>
            <a:ext cx="1609725" cy="1752600"/>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2246485"/>
            <a:ext cx="2304256" cy="4090055"/>
          </a:xfrm>
          <a:prstGeom prst="rect">
            <a:avLst/>
          </a:prstGeom>
        </p:spPr>
      </p:pic>
      <p:sp>
        <p:nvSpPr>
          <p:cNvPr id="8" name="Textfeld 7"/>
          <p:cNvSpPr txBox="1"/>
          <p:nvPr/>
        </p:nvSpPr>
        <p:spPr>
          <a:xfrm>
            <a:off x="5148064" y="2090909"/>
            <a:ext cx="3528392" cy="4401205"/>
          </a:xfrm>
          <a:prstGeom prst="rect">
            <a:avLst/>
          </a:prstGeom>
          <a:noFill/>
        </p:spPr>
        <p:txBody>
          <a:bodyPr wrap="square" rtlCol="0">
            <a:spAutoFit/>
          </a:bodyPr>
          <a:lstStyle/>
          <a:p>
            <a:pPr marL="285750" indent="-285750">
              <a:buFont typeface="Arial" panose="020B0604020202020204" pitchFamily="34" charset="0"/>
              <a:buChar char="•"/>
            </a:pPr>
            <a:r>
              <a:rPr lang="de-DE" sz="2000" dirty="0" smtClean="0">
                <a:solidFill>
                  <a:srgbClr val="FF0000"/>
                </a:solidFill>
              </a:rPr>
              <a:t>Handy muss GSM &amp; GPRS/3G Empfang zum Ortungszeitpunkt haben</a:t>
            </a:r>
          </a:p>
          <a:p>
            <a:pPr marL="285750" indent="-285750">
              <a:buFont typeface="Arial" panose="020B0604020202020204" pitchFamily="34" charset="0"/>
              <a:buChar char="•"/>
            </a:pPr>
            <a:r>
              <a:rPr lang="de-DE" sz="2000" dirty="0" smtClean="0"/>
              <a:t>Handy muss (im Ausland) </a:t>
            </a:r>
            <a:r>
              <a:rPr lang="de-DE" sz="2000" dirty="0" err="1" smtClean="0"/>
              <a:t>Datenroaming</a:t>
            </a:r>
            <a:r>
              <a:rPr lang="de-DE" sz="2000" dirty="0" smtClean="0"/>
              <a:t> aktiviert haben</a:t>
            </a:r>
          </a:p>
          <a:p>
            <a:pPr marL="285750" indent="-285750">
              <a:buFont typeface="Arial" panose="020B0604020202020204" pitchFamily="34" charset="0"/>
              <a:buChar char="•"/>
            </a:pPr>
            <a:r>
              <a:rPr lang="de-DE" sz="2000" dirty="0" smtClean="0"/>
              <a:t>Freund/Kamerad/Partner muss Zugangsdaten zur Handy-Ortungs-App haben</a:t>
            </a:r>
          </a:p>
          <a:p>
            <a:pPr marL="285750" indent="-285750">
              <a:buFont typeface="Arial" panose="020B0604020202020204" pitchFamily="34" charset="0"/>
              <a:buChar char="•"/>
            </a:pPr>
            <a:r>
              <a:rPr lang="de-DE" sz="2000" dirty="0" smtClean="0"/>
              <a:t>Sehr genaue Ortung über GPS</a:t>
            </a:r>
          </a:p>
          <a:p>
            <a:pPr marL="285750" indent="-285750">
              <a:buFont typeface="Arial" panose="020B0604020202020204" pitchFamily="34" charset="0"/>
              <a:buChar char="•"/>
            </a:pPr>
            <a:r>
              <a:rPr lang="de-DE" sz="2000" dirty="0" smtClean="0"/>
              <a:t>Im Regelfall wird der „habe-mein-Handy-verloren-Prozess“ genutzt.</a:t>
            </a:r>
            <a:endParaRPr lang="de-DE" sz="2000" dirty="0"/>
          </a:p>
        </p:txBody>
      </p:sp>
    </p:spTree>
    <p:extLst>
      <p:ext uri="{BB962C8B-B14F-4D97-AF65-F5344CB8AC3E}">
        <p14:creationId xmlns:p14="http://schemas.microsoft.com/office/powerpoint/2010/main" val="7714359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(Notfall-)Ortung des Handy</a:t>
            </a:r>
            <a:endParaRPr lang="de-DE" dirty="0"/>
          </a:p>
        </p:txBody>
      </p:sp>
      <p:sp>
        <p:nvSpPr>
          <p:cNvPr id="3075" name="Inhaltsplatzhalter 4"/>
          <p:cNvSpPr>
            <a:spLocks noGrp="1"/>
          </p:cNvSpPr>
          <p:nvPr>
            <p:ph idx="1"/>
          </p:nvPr>
        </p:nvSpPr>
        <p:spPr/>
        <p:txBody>
          <a:bodyPr/>
          <a:lstStyle/>
          <a:p>
            <a:r>
              <a:rPr lang="de-DE" altLang="de-DE" b="1" u="sng" dirty="0" smtClean="0"/>
              <a:t>Netzbasiert</a:t>
            </a:r>
            <a:r>
              <a:rPr lang="de-DE" altLang="de-DE" dirty="0" smtClean="0"/>
              <a:t>, „Peilung“ z.B. durch Polizei:</a:t>
            </a:r>
          </a:p>
          <a:p>
            <a:pPr marL="457200" indent="-457200">
              <a:buFont typeface="Arial" panose="020B0604020202020204" pitchFamily="34" charset="0"/>
              <a:buChar char="•"/>
            </a:pPr>
            <a:r>
              <a:rPr lang="de-DE" altLang="de-DE" dirty="0" smtClean="0"/>
              <a:t>Oft technisch oder politisch (Ausland) nicht möglich</a:t>
            </a:r>
          </a:p>
          <a:p>
            <a:pPr marL="457200" indent="-457200">
              <a:buFont typeface="Arial" panose="020B0604020202020204" pitchFamily="34" charset="0"/>
              <a:buChar char="•"/>
            </a:pPr>
            <a:r>
              <a:rPr lang="de-DE" altLang="de-DE" dirty="0" smtClean="0"/>
              <a:t>In dünn besiedeltem Gebiet sehr ungenau</a:t>
            </a:r>
          </a:p>
          <a:p>
            <a:pPr marL="457200" indent="-457200">
              <a:buFont typeface="Arial" panose="020B0604020202020204" pitchFamily="34" charset="0"/>
              <a:buChar char="•"/>
            </a:pPr>
            <a:r>
              <a:rPr lang="de-DE" altLang="de-DE" dirty="0" smtClean="0"/>
              <a:t>Theoretisch letzte Position (mit GSM-Empfang) ermittelbar</a:t>
            </a:r>
          </a:p>
          <a:p>
            <a:pPr marL="457200" indent="-457200">
              <a:buFont typeface="Arial" panose="020B0604020202020204" pitchFamily="34" charset="0"/>
              <a:buChar char="•"/>
            </a:pPr>
            <a:r>
              <a:rPr lang="de-DE" altLang="de-DE" dirty="0" smtClean="0"/>
              <a:t>Nicht zuverlässig zur Segelflugzeugortung (siehe auch SUST Bericht HB3393)</a:t>
            </a:r>
          </a:p>
          <a:p>
            <a:r>
              <a:rPr lang="de-DE" altLang="de-DE" dirty="0" smtClean="0"/>
              <a:t>		</a:t>
            </a:r>
          </a:p>
          <a:p>
            <a:endParaRPr lang="de-DE" altLang="de-DE" dirty="0" smtClean="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38</a:t>
            </a:fld>
            <a:endParaRPr lang="de-DE"/>
          </a:p>
        </p:txBody>
      </p:sp>
    </p:spTree>
    <p:extLst>
      <p:ext uri="{BB962C8B-B14F-4D97-AF65-F5344CB8AC3E}">
        <p14:creationId xmlns:p14="http://schemas.microsoft.com/office/powerpoint/2010/main" val="24990124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err="1" smtClean="0"/>
              <a:t>Flarm</a:t>
            </a:r>
            <a:r>
              <a:rPr lang="de-DE" dirty="0" smtClean="0"/>
              <a:t> </a:t>
            </a:r>
            <a:r>
              <a:rPr lang="de-DE" dirty="0" err="1" smtClean="0"/>
              <a:t>net</a:t>
            </a:r>
            <a:r>
              <a:rPr lang="de-DE" dirty="0"/>
              <a:t> </a:t>
            </a:r>
            <a:r>
              <a:rPr lang="de-DE" dirty="0" smtClean="0"/>
              <a:t>- Ortung</a:t>
            </a:r>
            <a:endParaRPr lang="de-DE" dirty="0"/>
          </a:p>
        </p:txBody>
      </p:sp>
      <p:sp>
        <p:nvSpPr>
          <p:cNvPr id="3075" name="Inhaltsplatzhalter 4"/>
          <p:cNvSpPr>
            <a:spLocks noGrp="1"/>
          </p:cNvSpPr>
          <p:nvPr>
            <p:ph idx="1"/>
          </p:nvPr>
        </p:nvSpPr>
        <p:spPr/>
        <p:txBody>
          <a:bodyPr/>
          <a:lstStyle/>
          <a:p>
            <a:r>
              <a:rPr lang="de-DE" altLang="de-DE" dirty="0" smtClean="0"/>
              <a:t>Grundsätzlich kann über die Firma FLARM auf Basis einer großen Menge von IGC-Dateien ein Flugweg rekonstruiert werden, wenn genug andere Segelflieger unterwegs waren, da die „Begegnungen“ mitgeloggt werden.</a:t>
            </a:r>
          </a:p>
          <a:p>
            <a:r>
              <a:rPr lang="de-DE" altLang="de-DE" dirty="0" smtClean="0"/>
              <a:t>Der Prozess dazu muss im Vorfeld verstanden sein und im Notfall konsequent und schnell durchgeführt werden. </a:t>
            </a:r>
            <a:r>
              <a:rPr lang="de-DE" altLang="de-DE" dirty="0" err="1" smtClean="0"/>
              <a:t>Bsp</a:t>
            </a:r>
            <a:r>
              <a:rPr lang="de-DE" altLang="de-DE" dirty="0" smtClean="0"/>
              <a:t>: HB3393, SUST-Bericht </a:t>
            </a:r>
            <a:r>
              <a:rPr lang="de-DE" altLang="de-DE" sz="2400" dirty="0" smtClean="0"/>
              <a:t>(siehe unbedingt Quellen 2, 3, 4)</a:t>
            </a:r>
          </a:p>
          <a:p>
            <a:r>
              <a:rPr lang="de-DE" altLang="de-DE" dirty="0" smtClean="0"/>
              <a:t>			</a:t>
            </a:r>
          </a:p>
          <a:p>
            <a:endParaRPr lang="de-DE" altLang="de-DE" dirty="0" smtClean="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39</a:t>
            </a:fld>
            <a:endParaRPr lang="de-DE"/>
          </a:p>
        </p:txBody>
      </p:sp>
    </p:spTree>
    <p:extLst>
      <p:ext uri="{BB962C8B-B14F-4D97-AF65-F5344CB8AC3E}">
        <p14:creationId xmlns:p14="http://schemas.microsoft.com/office/powerpoint/2010/main" val="2745634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Motivation</a:t>
            </a:r>
          </a:p>
        </p:txBody>
      </p:sp>
      <p:sp>
        <p:nvSpPr>
          <p:cNvPr id="3075" name="Inhaltsplatzhalter 4"/>
          <p:cNvSpPr>
            <a:spLocks noGrp="1"/>
          </p:cNvSpPr>
          <p:nvPr>
            <p:ph idx="1"/>
          </p:nvPr>
        </p:nvSpPr>
        <p:spPr/>
        <p:txBody>
          <a:bodyPr/>
          <a:lstStyle/>
          <a:p>
            <a:r>
              <a:rPr lang="de-DE" sz="2000" u="sng" dirty="0"/>
              <a:t>Zusammenfassung / Agenda:</a:t>
            </a:r>
            <a:endParaRPr lang="de-DE" sz="2000" dirty="0"/>
          </a:p>
          <a:p>
            <a:r>
              <a:rPr lang="de-DE" sz="2000" dirty="0" smtClean="0"/>
              <a:t>Mit </a:t>
            </a:r>
            <a:r>
              <a:rPr lang="de-DE" sz="2000" dirty="0"/>
              <a:t>steter Regelmäßigkeit kommt es vor, </a:t>
            </a:r>
            <a:r>
              <a:rPr lang="de-DE" sz="2000" dirty="0" err="1"/>
              <a:t>daß</a:t>
            </a:r>
            <a:r>
              <a:rPr lang="de-DE" sz="2000" dirty="0"/>
              <a:t> Segelflugpiloten einen Absturz bzw. Geländekollision an sich überleben, </a:t>
            </a:r>
            <a:r>
              <a:rPr lang="de-DE" sz="2000" u="sng" dirty="0"/>
              <a:t>die darauffolgende Nacht aber nicht</a:t>
            </a:r>
            <a:r>
              <a:rPr lang="de-DE" sz="2000" dirty="0"/>
              <a:t>.</a:t>
            </a:r>
          </a:p>
          <a:p>
            <a:r>
              <a:rPr lang="de-DE" sz="2000" dirty="0"/>
              <a:t>Die beiden Unfallberichte der SUST über den Unfall des Segelflugzeuges ASW 28-18, HB-3393 und </a:t>
            </a:r>
            <a:r>
              <a:rPr lang="de-DE" sz="2000" dirty="0" smtClean="0"/>
              <a:t>über </a:t>
            </a:r>
            <a:r>
              <a:rPr lang="de-DE" sz="2000" dirty="0"/>
              <a:t>den Unfall des Segelflugzeuges DG-800 B, HB-2331 werden uns als traurige Fallbeispiele dienen, um Möglichkeiten, Verfahren und Hilfsmittel aufzuzeigen, diesem Schicksal im Falle der Fälle möglichst zu entgehen.</a:t>
            </a:r>
          </a:p>
          <a:p>
            <a:r>
              <a:rPr lang="de-DE" sz="2000" dirty="0"/>
              <a:t> </a:t>
            </a:r>
          </a:p>
          <a:p>
            <a:r>
              <a:rPr lang="de-DE" sz="2000" b="1" u="sng" dirty="0"/>
              <a:t>Die Kernfragen sind:</a:t>
            </a:r>
          </a:p>
          <a:p>
            <a:pPr lvl="2"/>
            <a:r>
              <a:rPr lang="de-DE" sz="2000" b="1" dirty="0"/>
              <a:t>Was kann ich tun?</a:t>
            </a:r>
          </a:p>
          <a:p>
            <a:pPr lvl="2"/>
            <a:r>
              <a:rPr lang="de-DE" sz="2000" b="1" dirty="0"/>
              <a:t>Wann muss ich das tun?</a:t>
            </a:r>
          </a:p>
          <a:p>
            <a:pPr lvl="2"/>
            <a:r>
              <a:rPr lang="de-DE" sz="2000" b="1" dirty="0"/>
              <a:t>Welche Hilfsmittel stehen mir zur Verfügung?</a:t>
            </a:r>
          </a:p>
          <a:p>
            <a:r>
              <a:rPr lang="de-DE" sz="2000" b="1" dirty="0"/>
              <a:t> </a:t>
            </a:r>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4</a:t>
            </a:fld>
            <a:endParaRPr lang="de-DE"/>
          </a:p>
        </p:txBody>
      </p:sp>
    </p:spTree>
    <p:extLst>
      <p:ext uri="{BB962C8B-B14F-4D97-AF65-F5344CB8AC3E}">
        <p14:creationId xmlns:p14="http://schemas.microsoft.com/office/powerpoint/2010/main" val="36997752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err="1" smtClean="0"/>
              <a:t>Flarm</a:t>
            </a:r>
            <a:r>
              <a:rPr lang="de-DE" dirty="0" smtClean="0"/>
              <a:t> </a:t>
            </a:r>
            <a:r>
              <a:rPr lang="de-DE" dirty="0" err="1" smtClean="0"/>
              <a:t>net</a:t>
            </a:r>
            <a:r>
              <a:rPr lang="de-DE" dirty="0"/>
              <a:t> </a:t>
            </a:r>
            <a:r>
              <a:rPr lang="de-DE" dirty="0" smtClean="0"/>
              <a:t>- Ortung</a:t>
            </a:r>
            <a:endParaRPr lang="de-DE" dirty="0"/>
          </a:p>
        </p:txBody>
      </p:sp>
      <p:sp>
        <p:nvSpPr>
          <p:cNvPr id="3075" name="Inhaltsplatzhalter 4"/>
          <p:cNvSpPr>
            <a:spLocks noGrp="1"/>
          </p:cNvSpPr>
          <p:nvPr>
            <p:ph idx="1"/>
          </p:nvPr>
        </p:nvSpPr>
        <p:spPr/>
        <p:txBody>
          <a:bodyPr>
            <a:noAutofit/>
          </a:bodyPr>
          <a:lstStyle/>
          <a:p>
            <a:r>
              <a:rPr lang="de-DE" altLang="de-DE" sz="2800" dirty="0" smtClean="0"/>
              <a:t>Vorgehen prinzipiell:</a:t>
            </a:r>
          </a:p>
          <a:p>
            <a:pPr marL="457200" indent="-457200">
              <a:buFont typeface="Arial" panose="020B0604020202020204" pitchFamily="34" charset="0"/>
              <a:buChar char="•"/>
            </a:pPr>
            <a:r>
              <a:rPr lang="de-DE" altLang="de-DE" sz="2800" dirty="0" smtClean="0"/>
              <a:t>FLARM ID des vermissten Flugzeugs muss bekannt sein</a:t>
            </a:r>
          </a:p>
          <a:p>
            <a:pPr marL="457200" indent="-457200">
              <a:buFont typeface="Arial" panose="020B0604020202020204" pitchFamily="34" charset="0"/>
              <a:buChar char="•"/>
            </a:pPr>
            <a:r>
              <a:rPr lang="de-DE" altLang="de-DE" sz="2800" dirty="0" smtClean="0"/>
              <a:t>FLARM Personal anrufen, Rufnummern in Dokument (4)</a:t>
            </a:r>
          </a:p>
          <a:p>
            <a:pPr marL="457200" indent="-457200">
              <a:buFont typeface="Arial" panose="020B0604020202020204" pitchFamily="34" charset="0"/>
              <a:buChar char="•"/>
            </a:pPr>
            <a:r>
              <a:rPr lang="de-DE" altLang="de-DE" sz="2800" u="sng" dirty="0" smtClean="0"/>
              <a:t>Sofort jede</a:t>
            </a:r>
            <a:r>
              <a:rPr lang="de-DE" altLang="de-DE" sz="2800" dirty="0" smtClean="0"/>
              <a:t> verfügbare IGC-Datei </a:t>
            </a:r>
            <a:r>
              <a:rPr lang="de-DE" altLang="de-DE" sz="2800" u="sng" dirty="0" smtClean="0"/>
              <a:t>aus </a:t>
            </a:r>
            <a:r>
              <a:rPr lang="de-DE" altLang="de-DE" sz="2800" u="sng" dirty="0" err="1" smtClean="0"/>
              <a:t>Flarm</a:t>
            </a:r>
            <a:r>
              <a:rPr lang="de-DE" altLang="de-DE" sz="2800" u="sng" dirty="0" smtClean="0"/>
              <a:t> </a:t>
            </a:r>
            <a:r>
              <a:rPr lang="de-DE" altLang="de-DE" sz="2800" dirty="0" smtClean="0"/>
              <a:t>auslesen/einsammeln und mailen, je mehr desto besser, auch von anderen Flugplätzen</a:t>
            </a:r>
          </a:p>
          <a:p>
            <a:pPr marL="457200" indent="-457200">
              <a:buFont typeface="Arial" panose="020B0604020202020204" pitchFamily="34" charset="0"/>
              <a:buChar char="•"/>
            </a:pPr>
            <a:r>
              <a:rPr lang="de-DE" altLang="de-DE" sz="2800" dirty="0" smtClean="0"/>
              <a:t>FLARM Team analysiert freundlicherweise die </a:t>
            </a:r>
            <a:r>
              <a:rPr lang="de-DE" altLang="de-DE" sz="2800" dirty="0" err="1" smtClean="0"/>
              <a:t>tracks</a:t>
            </a:r>
            <a:r>
              <a:rPr lang="de-DE" altLang="de-DE" sz="2800" dirty="0" smtClean="0"/>
              <a:t> und sucht nach „</a:t>
            </a:r>
            <a:r>
              <a:rPr lang="de-DE" altLang="de-DE" sz="2800" dirty="0" err="1" smtClean="0"/>
              <a:t>Flarm</a:t>
            </a:r>
            <a:r>
              <a:rPr lang="de-DE" altLang="de-DE" sz="2800" dirty="0" smtClean="0"/>
              <a:t>-Begegnungen“		</a:t>
            </a:r>
          </a:p>
          <a:p>
            <a:endParaRPr lang="de-DE" altLang="de-DE" sz="2800" dirty="0" smtClean="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40</a:t>
            </a:fld>
            <a:endParaRPr lang="de-DE"/>
          </a:p>
        </p:txBody>
      </p:sp>
    </p:spTree>
    <p:extLst>
      <p:ext uri="{BB962C8B-B14F-4D97-AF65-F5344CB8AC3E}">
        <p14:creationId xmlns:p14="http://schemas.microsoft.com/office/powerpoint/2010/main" val="11271755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Zusammenfassung:</a:t>
            </a:r>
            <a:endParaRPr lang="de-DE" dirty="0"/>
          </a:p>
        </p:txBody>
      </p:sp>
      <p:sp>
        <p:nvSpPr>
          <p:cNvPr id="3075" name="Inhaltsplatzhalter 4"/>
          <p:cNvSpPr>
            <a:spLocks noGrp="1"/>
          </p:cNvSpPr>
          <p:nvPr>
            <p:ph idx="1"/>
          </p:nvPr>
        </p:nvSpPr>
        <p:spPr/>
        <p:txBody>
          <a:bodyPr/>
          <a:lstStyle/>
          <a:p>
            <a:pPr algn="ctr"/>
            <a:endParaRPr lang="de-DE" altLang="de-DE" b="1" dirty="0" smtClean="0"/>
          </a:p>
          <a:p>
            <a:pPr algn="ctr"/>
            <a:endParaRPr lang="de-DE" altLang="de-DE" b="1" dirty="0" smtClean="0"/>
          </a:p>
          <a:p>
            <a:pPr algn="ctr"/>
            <a:r>
              <a:rPr lang="de-DE" altLang="de-DE" b="1" dirty="0" smtClean="0"/>
              <a:t>Mein Kamerad wird vermisst:</a:t>
            </a:r>
          </a:p>
          <a:p>
            <a:pPr algn="ctr"/>
            <a:r>
              <a:rPr lang="de-DE" altLang="de-DE" b="1" dirty="0" smtClean="0"/>
              <a:t>Wie kann man grundsätzlich ein vermisstes Segelflugzeug „finden“?</a:t>
            </a:r>
          </a:p>
          <a:p>
            <a:pPr algn="ctr"/>
            <a:endParaRPr lang="de-DE" altLang="de-DE" b="1" dirty="0"/>
          </a:p>
          <a:p>
            <a:pPr algn="ctr"/>
            <a:endParaRPr lang="de-DE" altLang="de-DE" b="1" dirty="0" smtClean="0"/>
          </a:p>
          <a:p>
            <a:pPr algn="ctr"/>
            <a:r>
              <a:rPr lang="de-DE" altLang="de-DE" b="1" dirty="0" smtClean="0"/>
              <a:t>			</a:t>
            </a:r>
          </a:p>
          <a:p>
            <a:pPr algn="ctr"/>
            <a:endParaRPr lang="de-DE" altLang="de-DE" b="1" dirty="0" smtClean="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41</a:t>
            </a:fld>
            <a:endParaRPr lang="de-DE"/>
          </a:p>
        </p:txBody>
      </p:sp>
    </p:spTree>
    <p:extLst>
      <p:ext uri="{BB962C8B-B14F-4D97-AF65-F5344CB8AC3E}">
        <p14:creationId xmlns:p14="http://schemas.microsoft.com/office/powerpoint/2010/main" val="32537072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Wichtige Informationsquellen:</a:t>
            </a:r>
            <a:endParaRPr lang="de-DE" dirty="0"/>
          </a:p>
        </p:txBody>
      </p:sp>
      <p:sp>
        <p:nvSpPr>
          <p:cNvPr id="3075" name="Inhaltsplatzhalter 4"/>
          <p:cNvSpPr>
            <a:spLocks noGrp="1"/>
          </p:cNvSpPr>
          <p:nvPr>
            <p:ph idx="1"/>
          </p:nvPr>
        </p:nvSpPr>
        <p:spPr/>
        <p:txBody>
          <a:bodyPr>
            <a:noAutofit/>
          </a:bodyPr>
          <a:lstStyle/>
          <a:p>
            <a:pPr marL="457200" indent="-457200">
              <a:buFont typeface="Arial" panose="020B0604020202020204" pitchFamily="34" charset="0"/>
              <a:buChar char="•"/>
            </a:pPr>
            <a:r>
              <a:rPr lang="de-DE" altLang="de-DE" sz="1800" dirty="0" smtClean="0"/>
              <a:t>ELT 406 MHz Signal: geht direkt zu SAR-Stelle</a:t>
            </a:r>
          </a:p>
          <a:p>
            <a:pPr marL="457200" indent="-457200">
              <a:buFont typeface="Arial" panose="020B0604020202020204" pitchFamily="34" charset="0"/>
              <a:buChar char="•"/>
            </a:pPr>
            <a:r>
              <a:rPr lang="de-DE" altLang="de-DE" sz="1800" dirty="0" smtClean="0"/>
              <a:t>ELT 121,5 MHz Signal: Kann von nahen Flugzeugen empfangen werden und von entsprechend ausgerüsteten SAR-Hubschraubern auch angepeilt werden</a:t>
            </a:r>
          </a:p>
          <a:p>
            <a:pPr marL="457200" indent="-457200">
              <a:buFont typeface="Arial" panose="020B0604020202020204" pitchFamily="34" charset="0"/>
              <a:buChar char="•"/>
            </a:pPr>
            <a:r>
              <a:rPr lang="de-DE" altLang="de-DE" sz="1800" dirty="0" smtClean="0"/>
              <a:t>Livetracking-Spuren: Portal/Dienst/Link, ggf. Passwort muss verfügbar sein</a:t>
            </a:r>
          </a:p>
          <a:p>
            <a:pPr marL="457200" indent="-457200">
              <a:buFont typeface="Arial" panose="020B0604020202020204" pitchFamily="34" charset="0"/>
              <a:buChar char="•"/>
            </a:pPr>
            <a:r>
              <a:rPr lang="de-DE" altLang="de-DE" sz="1800" dirty="0" smtClean="0"/>
              <a:t>Endgeräte-basierte Handy-Ortung: „</a:t>
            </a:r>
            <a:r>
              <a:rPr lang="de-DE" altLang="de-DE" sz="1800" dirty="0" err="1" smtClean="0"/>
              <a:t>iphone</a:t>
            </a:r>
            <a:r>
              <a:rPr lang="de-DE" altLang="de-DE" sz="1800" dirty="0" smtClean="0"/>
              <a:t> als verloren/gestohlen melden“: Passwort/</a:t>
            </a:r>
            <a:r>
              <a:rPr lang="de-DE" altLang="de-DE" sz="1800" dirty="0" err="1" smtClean="0"/>
              <a:t>Ortungsaccount</a:t>
            </a:r>
            <a:r>
              <a:rPr lang="de-DE" altLang="de-DE" sz="1800" dirty="0" smtClean="0"/>
              <a:t> muss bekannt sein</a:t>
            </a:r>
          </a:p>
          <a:p>
            <a:pPr marL="457200" indent="-457200">
              <a:buFont typeface="Arial" panose="020B0604020202020204" pitchFamily="34" charset="0"/>
              <a:buChar char="•"/>
            </a:pPr>
            <a:r>
              <a:rPr lang="de-DE" altLang="de-DE" sz="1800" dirty="0" smtClean="0"/>
              <a:t>(frühere) Positionsmeldungen/Begegnungen mit anderen Piloten</a:t>
            </a:r>
          </a:p>
          <a:p>
            <a:pPr marL="457200" indent="-457200">
              <a:buFont typeface="Arial" panose="020B0604020202020204" pitchFamily="34" charset="0"/>
              <a:buChar char="•"/>
            </a:pPr>
            <a:r>
              <a:rPr lang="de-DE" altLang="de-DE" sz="1800" dirty="0" smtClean="0"/>
              <a:t>Controller (Innsbruck!) und FIS anfragen: hilfreich zur Eingrenzung, sofern Funkkontakt bestand oder Transpondersignale gesendet wurden</a:t>
            </a:r>
          </a:p>
          <a:p>
            <a:pPr marL="457200" indent="-457200">
              <a:buFont typeface="Arial" panose="020B0604020202020204" pitchFamily="34" charset="0"/>
              <a:buChar char="•"/>
            </a:pPr>
            <a:r>
              <a:rPr lang="de-DE" altLang="de-DE" sz="1800" dirty="0" err="1" smtClean="0"/>
              <a:t>Flarm</a:t>
            </a:r>
            <a:r>
              <a:rPr lang="de-DE" altLang="de-DE" sz="1800" dirty="0" smtClean="0"/>
              <a:t>-Net Auswertung: Gefälligkeit der FLARM GmbH	 erbitten</a:t>
            </a:r>
          </a:p>
          <a:p>
            <a:pPr marL="457200" indent="-457200">
              <a:buFont typeface="Arial" panose="020B0604020202020204" pitchFamily="34" charset="0"/>
              <a:buChar char="•"/>
            </a:pPr>
            <a:r>
              <a:rPr lang="de-DE" altLang="de-DE" sz="1800" dirty="0" smtClean="0"/>
              <a:t>Suchflüge: erfolgversprechend (ohne Wärmebildkamera) nur bei Tag und bei nicht zu großem Suchradius</a:t>
            </a:r>
          </a:p>
          <a:p>
            <a:pPr marL="457200" indent="-457200">
              <a:buFont typeface="Arial" panose="020B0604020202020204" pitchFamily="34" charset="0"/>
              <a:buChar char="•"/>
            </a:pPr>
            <a:r>
              <a:rPr lang="de-DE" altLang="de-DE" sz="1800" dirty="0" smtClean="0"/>
              <a:t>Netzbasierte Handy-Ortung: Kann ggf. über SAR/Polizei ausgelöst werden, meist wenig erfolgversprechend.	</a:t>
            </a:r>
          </a:p>
          <a:p>
            <a:endParaRPr lang="de-DE" altLang="de-DE" sz="1800" dirty="0" smtClean="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42</a:t>
            </a:fld>
            <a:endParaRPr lang="de-DE"/>
          </a:p>
        </p:txBody>
      </p:sp>
    </p:spTree>
    <p:extLst>
      <p:ext uri="{BB962C8B-B14F-4D97-AF65-F5344CB8AC3E}">
        <p14:creationId xmlns:p14="http://schemas.microsoft.com/office/powerpoint/2010/main" val="33882353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mtClean="0"/>
              <a:t>Quellennachweis</a:t>
            </a:r>
            <a:endParaRPr lang="de-DE" dirty="0" smtClean="0"/>
          </a:p>
        </p:txBody>
      </p:sp>
      <p:sp>
        <p:nvSpPr>
          <p:cNvPr id="3075" name="Inhaltsplatzhalter 4"/>
          <p:cNvSpPr>
            <a:spLocks noGrp="1"/>
          </p:cNvSpPr>
          <p:nvPr>
            <p:ph idx="1"/>
          </p:nvPr>
        </p:nvSpPr>
        <p:spPr/>
        <p:txBody>
          <a:bodyPr/>
          <a:lstStyle/>
          <a:p>
            <a:r>
              <a:rPr lang="de-DE" altLang="de-DE" sz="1800" dirty="0" smtClean="0"/>
              <a:t>(1): Schlussbericht Nr. 2186 der Schweizerischen Unfalluntersuchungsstelle SUST über den Unfall des Segelflugzeuges DG-800 B, HB-2331 </a:t>
            </a:r>
            <a:br>
              <a:rPr lang="de-DE" altLang="de-DE" sz="1800" dirty="0" smtClean="0"/>
            </a:br>
            <a:endParaRPr lang="de-DE" altLang="de-DE" sz="1800" dirty="0" smtClean="0"/>
          </a:p>
          <a:p>
            <a:r>
              <a:rPr lang="de-DE" altLang="de-DE" sz="1800" dirty="0" smtClean="0"/>
              <a:t>(2): Schlussbericht Nr. 2179 der Schweizerischen Unfalluntersuchungsstelle SUST über den Unfall des Segelflugzeuges ASW 28-18, HB-3393 vom 19. Mai 2012 </a:t>
            </a:r>
            <a:br>
              <a:rPr lang="de-DE" altLang="de-DE" sz="1800" dirty="0" smtClean="0"/>
            </a:br>
            <a:endParaRPr lang="de-DE" altLang="de-DE" sz="1800" dirty="0" smtClean="0"/>
          </a:p>
          <a:p>
            <a:r>
              <a:rPr lang="de-DE" altLang="de-DE" sz="1800" dirty="0" smtClean="0"/>
              <a:t>(3): „</a:t>
            </a:r>
            <a:r>
              <a:rPr lang="de-DE" altLang="de-DE" sz="1800" dirty="0" err="1" smtClean="0"/>
              <a:t>Flarm</a:t>
            </a:r>
            <a:r>
              <a:rPr lang="de-DE" altLang="de-DE" sz="1800" dirty="0" smtClean="0"/>
              <a:t> findet Vermisste“, Aerokurier 07/2012, S. 80 ff</a:t>
            </a:r>
            <a:br>
              <a:rPr lang="de-DE" altLang="de-DE" sz="1800" dirty="0" smtClean="0"/>
            </a:br>
            <a:endParaRPr lang="de-DE" altLang="de-DE" sz="1800" dirty="0" smtClean="0"/>
          </a:p>
          <a:p>
            <a:r>
              <a:rPr lang="de-DE" altLang="de-DE" sz="1800" dirty="0" smtClean="0"/>
              <a:t>(4): „</a:t>
            </a:r>
            <a:r>
              <a:rPr lang="de-DE" altLang="de-DE" sz="1800" dirty="0" err="1" smtClean="0"/>
              <a:t>Flarm</a:t>
            </a:r>
            <a:r>
              <a:rPr lang="de-DE" altLang="de-DE" sz="1800" dirty="0" smtClean="0"/>
              <a:t> Search </a:t>
            </a:r>
            <a:r>
              <a:rPr lang="de-DE" altLang="de-DE" sz="1800" dirty="0" err="1" smtClean="0"/>
              <a:t>and</a:t>
            </a:r>
            <a:r>
              <a:rPr lang="de-DE" altLang="de-DE" sz="1800" dirty="0" smtClean="0"/>
              <a:t> </a:t>
            </a:r>
            <a:r>
              <a:rPr lang="de-DE" altLang="de-DE" sz="1800" dirty="0" err="1" smtClean="0"/>
              <a:t>Rescue</a:t>
            </a:r>
            <a:r>
              <a:rPr lang="de-DE" altLang="de-DE" sz="1800" dirty="0" smtClean="0"/>
              <a:t> Text“ (</a:t>
            </a:r>
            <a:r>
              <a:rPr lang="de-DE" altLang="de-DE" sz="1800" dirty="0" err="1" smtClean="0"/>
              <a:t>engl&amp;dt</a:t>
            </a:r>
            <a:r>
              <a:rPr lang="de-DE" altLang="de-DE" sz="1800" dirty="0" smtClean="0"/>
              <a:t>), 2013, </a:t>
            </a:r>
            <a:r>
              <a:rPr lang="de-DE" altLang="de-DE" sz="1800" dirty="0" err="1" smtClean="0"/>
              <a:t>Flarm</a:t>
            </a:r>
            <a:r>
              <a:rPr lang="de-DE" altLang="de-DE" sz="1800" dirty="0" smtClean="0"/>
              <a:t> Technology GmbH</a:t>
            </a:r>
            <a:br>
              <a:rPr lang="de-DE" altLang="de-DE" sz="1800" dirty="0" smtClean="0"/>
            </a:br>
            <a:endParaRPr lang="de-DE" altLang="de-DE" sz="1800" dirty="0" smtClean="0"/>
          </a:p>
          <a:p>
            <a:r>
              <a:rPr lang="de-DE" altLang="de-DE" sz="1800" dirty="0" smtClean="0"/>
              <a:t>(5): „</a:t>
            </a:r>
            <a:r>
              <a:rPr lang="en-US" altLang="de-DE" sz="1800" dirty="0"/>
              <a:t>Distress </a:t>
            </a:r>
            <a:r>
              <a:rPr lang="en-US" altLang="de-DE" sz="1800" dirty="0" err="1" smtClean="0"/>
              <a:t>radiobeacon</a:t>
            </a:r>
            <a:r>
              <a:rPr lang="en-US" altLang="de-DE" sz="1800" dirty="0" smtClean="0"/>
              <a:t>”, from </a:t>
            </a:r>
            <a:r>
              <a:rPr lang="en-US" altLang="de-DE" sz="1800" dirty="0"/>
              <a:t>Wikipedia, the free </a:t>
            </a:r>
            <a:r>
              <a:rPr lang="en-US" altLang="de-DE" sz="1800" dirty="0" err="1" smtClean="0"/>
              <a:t>english</a:t>
            </a:r>
            <a:r>
              <a:rPr lang="en-US" altLang="de-DE" sz="1800" dirty="0" smtClean="0"/>
              <a:t> encyclopedia  </a:t>
            </a:r>
            <a:br>
              <a:rPr lang="en-US" altLang="de-DE" sz="1800" dirty="0" smtClean="0"/>
            </a:br>
            <a:r>
              <a:rPr lang="en-US" altLang="de-DE" sz="1800" dirty="0" smtClean="0"/>
              <a:t>      (</a:t>
            </a:r>
            <a:r>
              <a:rPr lang="en-US" altLang="de-DE" sz="1800" dirty="0"/>
              <a:t>Redirected from Emergency Locator Transmitter)</a:t>
            </a:r>
            <a:endParaRPr lang="de-DE" altLang="de-DE" sz="1800" dirty="0" smtClean="0"/>
          </a:p>
          <a:p>
            <a:endParaRPr lang="de-DE" altLang="de-DE" sz="1800" dirty="0" smtClean="0"/>
          </a:p>
          <a:p>
            <a:r>
              <a:rPr lang="de-DE" altLang="de-DE" sz="1800" dirty="0" smtClean="0"/>
              <a:t>Zahlen in Klammern in der Präsentation verweisen auf die entsprechende Quelle.</a:t>
            </a:r>
          </a:p>
          <a:p>
            <a:endParaRPr lang="de-DE" altLang="de-DE" sz="1800" dirty="0" smtClean="0"/>
          </a:p>
          <a:p>
            <a:endParaRPr lang="de-DE" altLang="de-DE" sz="1800" dirty="0" smtClean="0"/>
          </a:p>
          <a:p>
            <a:r>
              <a:rPr lang="de-DE" altLang="de-DE" sz="1800" dirty="0" smtClean="0"/>
              <a:t>			</a:t>
            </a:r>
          </a:p>
          <a:p>
            <a:endParaRPr lang="de-DE" altLang="de-DE" sz="1800" dirty="0" smtClean="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43</a:t>
            </a:fld>
            <a:endParaRPr lang="de-DE"/>
          </a:p>
        </p:txBody>
      </p:sp>
    </p:spTree>
    <p:extLst>
      <p:ext uri="{BB962C8B-B14F-4D97-AF65-F5344CB8AC3E}">
        <p14:creationId xmlns:p14="http://schemas.microsoft.com/office/powerpoint/2010/main" val="10939112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075" name="Inhaltsplatzhalter 4"/>
          <p:cNvSpPr>
            <a:spLocks noGrp="1"/>
          </p:cNvSpPr>
          <p:nvPr>
            <p:ph idx="1"/>
          </p:nvPr>
        </p:nvSpPr>
        <p:spPr>
          <a:xfrm>
            <a:off x="457200" y="1196752"/>
            <a:ext cx="8229600" cy="4929411"/>
          </a:xfrm>
        </p:spPr>
        <p:txBody>
          <a:bodyPr/>
          <a:lstStyle/>
          <a:p>
            <a:pPr algn="ctr"/>
            <a:r>
              <a:rPr lang="de-DE" altLang="de-DE" b="1" dirty="0" smtClean="0"/>
              <a:t>Danke für Eure Aufmerksamkeit!</a:t>
            </a:r>
          </a:p>
          <a:p>
            <a:pPr algn="ctr"/>
            <a:endParaRPr lang="de-DE" altLang="de-DE" b="1" dirty="0"/>
          </a:p>
          <a:p>
            <a:pPr algn="ctr"/>
            <a:r>
              <a:rPr lang="de-DE" altLang="de-DE" b="1" dirty="0" smtClean="0"/>
              <a:t>Eure Fragen?</a:t>
            </a:r>
          </a:p>
          <a:p>
            <a:endParaRPr lang="de-DE" altLang="de-DE" sz="1400" dirty="0" smtClean="0"/>
          </a:p>
          <a:p>
            <a:r>
              <a:rPr lang="de-DE" altLang="de-DE" sz="1400" dirty="0" smtClean="0"/>
              <a:t>Wenn dieser Vortrag  dazu beitragen könnte, </a:t>
            </a:r>
            <a:r>
              <a:rPr lang="de-DE" altLang="de-DE" sz="1400" dirty="0" err="1" smtClean="0"/>
              <a:t>daß</a:t>
            </a:r>
            <a:r>
              <a:rPr lang="de-DE" altLang="de-DE" sz="1400" dirty="0" smtClean="0"/>
              <a:t> nur ein einziger weiterer vermisster Pilot lebend zurückkehrt, dann hat sich der Aufwand vielfach gelohnt – die Weitergabe und Wiederverwendung ist daher explizit gewünscht. Über eine Rückmeldung (peter.guentzer@gmx.de) und Quellenangabe würden sich der Autor allerdings freuen. Für Rückfragen und </a:t>
            </a:r>
            <a:r>
              <a:rPr lang="de-DE" altLang="de-DE" sz="1400" dirty="0" smtClean="0"/>
              <a:t>ggf. als </a:t>
            </a:r>
            <a:r>
              <a:rPr lang="de-DE" altLang="de-DE" sz="1400" dirty="0" smtClean="0"/>
              <a:t>Referent stehe ich im Rahmen meiner Möglichkeiten gerne zur Verfügung.</a:t>
            </a:r>
          </a:p>
          <a:p>
            <a:endParaRPr lang="de-DE" altLang="de-DE" sz="1400" dirty="0" smtClean="0"/>
          </a:p>
          <a:p>
            <a:r>
              <a:rPr lang="de-DE" altLang="de-DE" sz="1400" dirty="0" smtClean="0"/>
              <a:t>Die in diesem Vortrag enthaltenen Informationen wurden nach bestem Wissen und Gewissen recherchiert und zusammengestellt. Unabhängig davon kann der Autor keine Gewährleistung für die heutige oder zukünftige Richtigkeit sowie Vollständigkeit dieser Informationen übernehmen.</a:t>
            </a:r>
          </a:p>
          <a:p>
            <a:endParaRPr lang="de-DE" altLang="de-DE" sz="1400" dirty="0" smtClean="0"/>
          </a:p>
          <a:p>
            <a:pPr algn="ctr"/>
            <a:r>
              <a:rPr lang="de-DE" altLang="de-DE" sz="2000" b="1" dirty="0" smtClean="0"/>
              <a:t>Wir danken der </a:t>
            </a:r>
            <a:r>
              <a:rPr lang="de-DE" altLang="de-DE" sz="2000" b="1" dirty="0" smtClean="0"/>
              <a:t>DASSU </a:t>
            </a:r>
            <a:r>
              <a:rPr lang="de-DE" altLang="de-DE" sz="2000" b="1" dirty="0" smtClean="0"/>
              <a:t>und dem </a:t>
            </a:r>
            <a:r>
              <a:rPr lang="de-DE" altLang="de-DE" sz="2000" b="1" dirty="0" smtClean="0"/>
              <a:t>AFZ </a:t>
            </a:r>
            <a:r>
              <a:rPr lang="de-DE" altLang="de-DE" sz="2000" b="1" dirty="0" err="1" smtClean="0"/>
              <a:t>Unterwössen</a:t>
            </a:r>
            <a:r>
              <a:rPr lang="de-DE" altLang="de-DE" sz="2000" b="1" dirty="0" smtClean="0"/>
              <a:t> </a:t>
            </a:r>
            <a:r>
              <a:rPr lang="de-DE" altLang="de-DE" sz="2000" b="1" dirty="0" smtClean="0"/>
              <a:t>für die freundliche Unterstützung, sowie die Durchsicht der Unterlagen!</a:t>
            </a:r>
            <a:r>
              <a:rPr lang="de-DE" altLang="de-DE" sz="1400" b="1" dirty="0" smtClean="0"/>
              <a:t>	</a:t>
            </a:r>
          </a:p>
          <a:p>
            <a:pPr algn="ctr"/>
            <a:endParaRPr lang="de-DE" altLang="de-DE" b="1" dirty="0" smtClean="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44</a:t>
            </a:fld>
            <a:endParaRPr lang="de-DE"/>
          </a:p>
        </p:txBody>
      </p:sp>
    </p:spTree>
    <p:extLst>
      <p:ext uri="{BB962C8B-B14F-4D97-AF65-F5344CB8AC3E}">
        <p14:creationId xmlns:p14="http://schemas.microsoft.com/office/powerpoint/2010/main" val="2500916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Agenda</a:t>
            </a:r>
          </a:p>
        </p:txBody>
      </p:sp>
      <p:sp>
        <p:nvSpPr>
          <p:cNvPr id="3075" name="Inhaltsplatzhalter 4"/>
          <p:cNvSpPr>
            <a:spLocks noGrp="1"/>
          </p:cNvSpPr>
          <p:nvPr>
            <p:ph idx="1"/>
          </p:nvPr>
        </p:nvSpPr>
        <p:spPr/>
        <p:txBody>
          <a:bodyPr/>
          <a:lstStyle/>
          <a:p>
            <a:r>
              <a:rPr lang="de-DE" sz="1600" dirty="0" smtClean="0"/>
              <a:t>Ziel </a:t>
            </a:r>
            <a:r>
              <a:rPr lang="de-DE" sz="1600" dirty="0"/>
              <a:t>des Vortrags ist nicht, sich mit den Ursachen und der Vermeidung des Absturzes an sich auseinanderzusetzen oder Anleitung zur medizinischen Selbsthilfe zu geben (zu beiden Themen </a:t>
            </a:r>
            <a:r>
              <a:rPr lang="de-DE" sz="1600" dirty="0" smtClean="0"/>
              <a:t>wäre ich wohl nicht </a:t>
            </a:r>
            <a:r>
              <a:rPr lang="de-DE" sz="1600" dirty="0"/>
              <a:t>der richtige Ansprechpartner), sondern Wege, Maßnahmen und Hilfsmittel aufzuzeigen, in einem solchen Szenario schnell genug gefunden zu werden, um lebend heimgeholt werden zu können.</a:t>
            </a:r>
          </a:p>
          <a:p>
            <a:r>
              <a:rPr lang="de-DE" sz="1600" dirty="0"/>
              <a:t>(Letzteres ist auch ein Thema in meiner beruflichen Tätigkeit, und so hoffe ich, die eine oder andere hilfreiche Anregung geben zu können.)</a:t>
            </a:r>
          </a:p>
          <a:p>
            <a:r>
              <a:rPr lang="de-DE" sz="1600" dirty="0"/>
              <a:t> </a:t>
            </a:r>
          </a:p>
          <a:p>
            <a:r>
              <a:rPr lang="de-DE" sz="1600" u="sng" dirty="0"/>
              <a:t>Abschnitte:</a:t>
            </a:r>
          </a:p>
          <a:p>
            <a:pPr marL="285750" lvl="0" indent="-285750">
              <a:buFont typeface="Arial" panose="020B0604020202020204" pitchFamily="34" charset="0"/>
              <a:buChar char="•"/>
            </a:pPr>
            <a:r>
              <a:rPr lang="de-DE" sz="1600" dirty="0"/>
              <a:t>Fallbeispiele und Folgerungen</a:t>
            </a:r>
          </a:p>
          <a:p>
            <a:pPr marL="285750" lvl="0" indent="-285750">
              <a:buFont typeface="Arial" panose="020B0604020202020204" pitchFamily="34" charset="0"/>
              <a:buChar char="•"/>
            </a:pPr>
            <a:r>
              <a:rPr lang="de-DE" sz="1600" dirty="0"/>
              <a:t>Abläufe bei der Vermisstensuche / Alarmkette</a:t>
            </a:r>
          </a:p>
          <a:p>
            <a:pPr marL="285750" lvl="0" indent="-285750">
              <a:buFont typeface="Arial" panose="020B0604020202020204" pitchFamily="34" charset="0"/>
              <a:buChar char="•"/>
            </a:pPr>
            <a:r>
              <a:rPr lang="de-DE" sz="1600" dirty="0"/>
              <a:t>Organisatorische Maßnahmen und Verfahren („ICE-Informationen“, Verfahren/Informationen um gefunden zu werden etc.)</a:t>
            </a:r>
          </a:p>
          <a:p>
            <a:pPr marL="285750" lvl="0" indent="-285750">
              <a:buFont typeface="Arial" panose="020B0604020202020204" pitchFamily="34" charset="0"/>
              <a:buChar char="•"/>
            </a:pPr>
            <a:r>
              <a:rPr lang="de-DE" sz="1600" dirty="0"/>
              <a:t>Vorstellung technischer Hilfsmittel mit ihren jeweiligen Vor- und Nachteilen (ELT 121,5, ELT 406, Spot, GSM-</a:t>
            </a:r>
            <a:r>
              <a:rPr lang="de-DE" sz="1600" dirty="0" err="1"/>
              <a:t>livetracking</a:t>
            </a:r>
            <a:r>
              <a:rPr lang="de-DE" sz="1600" dirty="0"/>
              <a:t>, Handy-Ortung, FLARM-</a:t>
            </a:r>
            <a:r>
              <a:rPr lang="de-DE" sz="1600" dirty="0" err="1"/>
              <a:t>net</a:t>
            </a:r>
            <a:r>
              <a:rPr lang="de-DE" sz="1600" dirty="0"/>
              <a:t> Ortung, FLARM </a:t>
            </a:r>
            <a:r>
              <a:rPr lang="de-DE" sz="1600" dirty="0" err="1"/>
              <a:t>stealth</a:t>
            </a:r>
            <a:r>
              <a:rPr lang="de-DE" sz="1600" dirty="0"/>
              <a:t>, Iridium-Systeme etc.)</a:t>
            </a:r>
          </a:p>
          <a:p>
            <a:pPr marL="285750" lvl="0" indent="-285750">
              <a:buFont typeface="Arial" panose="020B0604020202020204" pitchFamily="34" charset="0"/>
              <a:buChar char="•"/>
            </a:pPr>
            <a:r>
              <a:rPr lang="de-DE" sz="1600" dirty="0"/>
              <a:t>Informationsquellen zum Auffinden eines vermissten Segelflugzeugs allgemein</a:t>
            </a:r>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5</a:t>
            </a:fld>
            <a:endParaRPr lang="de-DE"/>
          </a:p>
        </p:txBody>
      </p:sp>
    </p:spTree>
    <p:extLst>
      <p:ext uri="{BB962C8B-B14F-4D97-AF65-F5344CB8AC3E}">
        <p14:creationId xmlns:p14="http://schemas.microsoft.com/office/powerpoint/2010/main" val="555054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075" name="Inhaltsplatzhalter 4"/>
          <p:cNvSpPr>
            <a:spLocks noGrp="1"/>
          </p:cNvSpPr>
          <p:nvPr>
            <p:ph idx="1"/>
          </p:nvPr>
        </p:nvSpPr>
        <p:spPr/>
        <p:txBody>
          <a:bodyPr/>
          <a:lstStyle/>
          <a:p>
            <a:pPr algn="ctr"/>
            <a:endParaRPr lang="de-DE" altLang="de-DE" b="1" dirty="0" smtClean="0"/>
          </a:p>
          <a:p>
            <a:pPr algn="ctr"/>
            <a:r>
              <a:rPr lang="de-DE" altLang="de-DE" b="1" dirty="0" smtClean="0"/>
              <a:t>		</a:t>
            </a:r>
          </a:p>
          <a:p>
            <a:pPr algn="ctr"/>
            <a:r>
              <a:rPr lang="de-DE" altLang="de-DE" b="1" dirty="0" smtClean="0"/>
              <a:t>Zwei erschütternde Fallbeispiele:</a:t>
            </a:r>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6</a:t>
            </a:fld>
            <a:endParaRPr lang="de-DE"/>
          </a:p>
        </p:txBody>
      </p:sp>
    </p:spTree>
    <p:extLst>
      <p:ext uri="{BB962C8B-B14F-4D97-AF65-F5344CB8AC3E}">
        <p14:creationId xmlns:p14="http://schemas.microsoft.com/office/powerpoint/2010/main" val="449836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HB-2331, 10.4.2012</a:t>
            </a:r>
            <a:endParaRPr lang="de-DE" sz="2000" dirty="0" smtClean="0"/>
          </a:p>
        </p:txBody>
      </p:sp>
      <p:sp>
        <p:nvSpPr>
          <p:cNvPr id="3075" name="Inhaltsplatzhalter 4"/>
          <p:cNvSpPr>
            <a:spLocks noGrp="1"/>
          </p:cNvSpPr>
          <p:nvPr>
            <p:ph idx="1"/>
          </p:nvPr>
        </p:nvSpPr>
        <p:spPr/>
        <p:txBody>
          <a:bodyPr/>
          <a:lstStyle/>
          <a:p>
            <a:endParaRPr lang="de-DE" altLang="de-DE" smtClean="0"/>
          </a:p>
          <a:p>
            <a:endParaRPr lang="de-DE" altLang="de-DE" smtClean="0"/>
          </a:p>
          <a:p>
            <a:r>
              <a:rPr lang="de-DE" altLang="de-DE" smtClean="0"/>
              <a:t>			</a:t>
            </a:r>
          </a:p>
          <a:p>
            <a:endParaRPr lang="de-DE" altLang="de-DE" dirty="0" smtClean="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7</a:t>
            </a:fld>
            <a:endParaRPr lang="de-DE"/>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987" y="1556792"/>
            <a:ext cx="7541576" cy="4536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8850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a:xfrm>
            <a:off x="457200" y="332656"/>
            <a:ext cx="7427168" cy="864096"/>
          </a:xfrm>
        </p:spPr>
        <p:txBody>
          <a:bodyPr/>
          <a:lstStyle/>
          <a:p>
            <a:r>
              <a:rPr lang="de-DE" dirty="0" smtClean="0"/>
              <a:t>HB-2331</a:t>
            </a:r>
            <a:r>
              <a:rPr lang="de-DE" dirty="0"/>
              <a:t>, </a:t>
            </a:r>
            <a:r>
              <a:rPr lang="de-DE" dirty="0" smtClean="0"/>
              <a:t>10.4.2012</a:t>
            </a:r>
            <a:r>
              <a:rPr lang="de-DE" dirty="0"/>
              <a:t> </a:t>
            </a:r>
            <a:r>
              <a:rPr lang="de-DE" sz="2000" dirty="0" smtClean="0"/>
              <a:t>(siehe Quelle 1)</a:t>
            </a:r>
            <a:r>
              <a:rPr lang="de-DE" dirty="0" smtClean="0"/>
              <a:t> </a:t>
            </a:r>
          </a:p>
        </p:txBody>
      </p:sp>
      <p:sp>
        <p:nvSpPr>
          <p:cNvPr id="3075" name="Inhaltsplatzhalter 4"/>
          <p:cNvSpPr>
            <a:spLocks noGrp="1"/>
          </p:cNvSpPr>
          <p:nvPr>
            <p:ph idx="1"/>
          </p:nvPr>
        </p:nvSpPr>
        <p:spPr/>
        <p:txBody>
          <a:bodyPr/>
          <a:lstStyle/>
          <a:p>
            <a:pPr marL="457200" indent="-457200">
              <a:buFont typeface="Arial" panose="020B0604020202020204" pitchFamily="34" charset="0"/>
              <a:buChar char="•"/>
            </a:pPr>
            <a:r>
              <a:rPr lang="de-DE" altLang="de-DE" sz="1800" dirty="0" smtClean="0"/>
              <a:t>keine  Anhaltspunkte  für  vorbestandene  technische Mängel am Flugzeug</a:t>
            </a:r>
          </a:p>
          <a:p>
            <a:pPr marL="457200" indent="-457200">
              <a:buFont typeface="Arial" panose="020B0604020202020204" pitchFamily="34" charset="0"/>
              <a:buChar char="•"/>
            </a:pPr>
            <a:r>
              <a:rPr lang="de-DE" altLang="de-DE" sz="1800" dirty="0" smtClean="0"/>
              <a:t>Die Verletzungen, die der Pilot beim Unfall erlitt, führten nicht unmittelbar zu seinem Tod. Er verstarb an den Folgen einer allgemeinen Unterkühlung.</a:t>
            </a:r>
          </a:p>
          <a:p>
            <a:pPr marL="457200" indent="-457200">
              <a:buFont typeface="Arial" panose="020B0604020202020204" pitchFamily="34" charset="0"/>
              <a:buChar char="•"/>
            </a:pPr>
            <a:r>
              <a:rPr lang="de-DE" altLang="de-DE" sz="1800" dirty="0" smtClean="0"/>
              <a:t>Aufgrund des Verletzungsgrades des Piloten und des Beschädigungsgrades der Cockpit- und </a:t>
            </a:r>
            <a:r>
              <a:rPr lang="de-DE" altLang="de-DE" sz="1800" dirty="0" err="1" smtClean="0"/>
              <a:t>Bugzone</a:t>
            </a:r>
            <a:r>
              <a:rPr lang="de-DE" altLang="de-DE" sz="1800" dirty="0" smtClean="0"/>
              <a:t> war der Unfall grundsätzlich überlebbar. Die rechtsmedizinischen Befunde sprechen für eine Überlebenszeit von mehreren Stunden. </a:t>
            </a:r>
          </a:p>
          <a:p>
            <a:pPr marL="457200" indent="-457200">
              <a:buFont typeface="Arial" panose="020B0604020202020204" pitchFamily="34" charset="0"/>
              <a:buChar char="•"/>
            </a:pPr>
            <a:r>
              <a:rPr lang="de-DE" altLang="de-DE" sz="1800" dirty="0" smtClean="0"/>
              <a:t>Der Pilot und das Segelflugzeug wurden erst siebeneinhalb Stunden nach dem Unfall als überfällig gemeldet. </a:t>
            </a:r>
          </a:p>
          <a:p>
            <a:pPr marL="457200" indent="-457200">
              <a:buFont typeface="Arial" panose="020B0604020202020204" pitchFamily="34" charset="0"/>
              <a:buChar char="•"/>
            </a:pPr>
            <a:r>
              <a:rPr lang="de-DE" altLang="de-DE" sz="1800" dirty="0" smtClean="0"/>
              <a:t>Ein  Notsender  (</a:t>
            </a:r>
            <a:r>
              <a:rPr lang="de-DE" altLang="de-DE" sz="1800" dirty="0" err="1" smtClean="0"/>
              <a:t>emergency</a:t>
            </a:r>
            <a:r>
              <a:rPr lang="de-DE" altLang="de-DE" sz="1800" dirty="0" smtClean="0"/>
              <a:t>  </a:t>
            </a:r>
            <a:r>
              <a:rPr lang="de-DE" altLang="de-DE" sz="1800" dirty="0" err="1" smtClean="0"/>
              <a:t>location</a:t>
            </a:r>
            <a:r>
              <a:rPr lang="de-DE" altLang="de-DE" sz="1800" dirty="0" smtClean="0"/>
              <a:t>  </a:t>
            </a:r>
            <a:r>
              <a:rPr lang="de-DE" altLang="de-DE" sz="1800" dirty="0" err="1" smtClean="0"/>
              <a:t>transmitter</a:t>
            </a:r>
            <a:r>
              <a:rPr lang="de-DE" altLang="de-DE" sz="1800" dirty="0" smtClean="0"/>
              <a:t>  –  ELT)  wurde  mitgeführt, war jedoch nicht funktionstüchtig. </a:t>
            </a:r>
          </a:p>
          <a:p>
            <a:pPr marL="457200" indent="-457200">
              <a:buFont typeface="Arial" panose="020B0604020202020204" pitchFamily="34" charset="0"/>
              <a:buChar char="•"/>
            </a:pPr>
            <a:r>
              <a:rPr lang="de-DE" altLang="de-DE" sz="1800" dirty="0" smtClean="0"/>
              <a:t>Das Wrack wurde am 28. April 2012, 18 Tage nach dem Unfall, gefunden.</a:t>
            </a:r>
          </a:p>
          <a:p>
            <a:pPr marL="457200" indent="-457200">
              <a:buFont typeface="Arial" panose="020B0604020202020204" pitchFamily="34" charset="0"/>
              <a:buChar char="•"/>
            </a:pPr>
            <a:r>
              <a:rPr lang="de-DE" altLang="de-DE" sz="1800" dirty="0" smtClean="0"/>
              <a:t>Distanzen: 1,5km bis zur nächsten </a:t>
            </a:r>
            <a:r>
              <a:rPr lang="de-DE" altLang="de-DE" sz="1800" dirty="0" err="1" smtClean="0"/>
              <a:t>Strasse</a:t>
            </a:r>
            <a:r>
              <a:rPr lang="de-DE" altLang="de-DE" sz="1800" dirty="0" smtClean="0"/>
              <a:t>, 2km bis zur nächsten Siedlung  </a:t>
            </a:r>
          </a:p>
          <a:p>
            <a:r>
              <a:rPr lang="de-DE" altLang="de-DE" sz="1800" dirty="0" smtClean="0"/>
              <a:t>	</a:t>
            </a:r>
          </a:p>
          <a:p>
            <a:pPr marL="457200" indent="-457200">
              <a:buFont typeface="Arial" panose="020B0604020202020204" pitchFamily="34" charset="0"/>
              <a:buChar char="•"/>
            </a:pPr>
            <a:endParaRPr lang="de-DE" altLang="de-DE" sz="1800" dirty="0" smtClean="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8</a:t>
            </a:fld>
            <a:endParaRPr lang="de-DE"/>
          </a:p>
        </p:txBody>
      </p:sp>
    </p:spTree>
    <p:extLst>
      <p:ext uri="{BB962C8B-B14F-4D97-AF65-F5344CB8AC3E}">
        <p14:creationId xmlns:p14="http://schemas.microsoft.com/office/powerpoint/2010/main" val="1880932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HB-3393, 19.5.2012</a:t>
            </a:r>
            <a:endParaRPr lang="de-DE" sz="2000" dirty="0" smtClean="0"/>
          </a:p>
        </p:txBody>
      </p:sp>
      <p:sp>
        <p:nvSpPr>
          <p:cNvPr id="3075" name="Inhaltsplatzhalter 4"/>
          <p:cNvSpPr>
            <a:spLocks noGrp="1"/>
          </p:cNvSpPr>
          <p:nvPr>
            <p:ph idx="1"/>
          </p:nvPr>
        </p:nvSpPr>
        <p:spPr/>
        <p:txBody>
          <a:bodyPr/>
          <a:lstStyle/>
          <a:p>
            <a:endParaRPr lang="de-DE" altLang="de-DE" smtClean="0"/>
          </a:p>
          <a:p>
            <a:endParaRPr lang="de-DE" altLang="de-DE" smtClean="0"/>
          </a:p>
          <a:p>
            <a:r>
              <a:rPr lang="de-DE" altLang="de-DE" smtClean="0"/>
              <a:t>			</a:t>
            </a:r>
          </a:p>
          <a:p>
            <a:endParaRPr lang="de-DE" altLang="de-DE" dirty="0" smtClean="0"/>
          </a:p>
        </p:txBody>
      </p:sp>
      <p:sp>
        <p:nvSpPr>
          <p:cNvPr id="5" name="Datumsplatzhalter 4"/>
          <p:cNvSpPr>
            <a:spLocks noGrp="1"/>
          </p:cNvSpPr>
          <p:nvPr>
            <p:ph type="dt" sz="half" idx="10"/>
          </p:nvPr>
        </p:nvSpPr>
        <p:spPr/>
        <p:txBody>
          <a:bodyPr/>
          <a:lstStyle/>
          <a:p>
            <a:r>
              <a:rPr lang="de-DE" smtClean="0"/>
              <a:t>17.05.2014, Rev 1v3</a:t>
            </a:r>
            <a:endParaRPr lang="de-DE" dirty="0"/>
          </a:p>
        </p:txBody>
      </p:sp>
      <p:sp>
        <p:nvSpPr>
          <p:cNvPr id="2" name="Fußzeilenplatzhalter 1"/>
          <p:cNvSpPr>
            <a:spLocks noGrp="1"/>
          </p:cNvSpPr>
          <p:nvPr>
            <p:ph type="ftr" sz="quarter" idx="11"/>
          </p:nvPr>
        </p:nvSpPr>
        <p:spPr/>
        <p:txBody>
          <a:bodyPr/>
          <a:lstStyle/>
          <a:p>
            <a:r>
              <a:rPr lang="de-DE" smtClean="0"/>
              <a:t>Alpenflugzentrum Unterwössen e.V. - Streckenflugnachmittag - P. Guentzer</a:t>
            </a:r>
            <a:endParaRPr lang="de-DE" dirty="0"/>
          </a:p>
        </p:txBody>
      </p:sp>
      <p:sp>
        <p:nvSpPr>
          <p:cNvPr id="3" name="Foliennummernplatzhalter 2"/>
          <p:cNvSpPr>
            <a:spLocks noGrp="1"/>
          </p:cNvSpPr>
          <p:nvPr>
            <p:ph type="sldNum" sz="quarter" idx="12"/>
          </p:nvPr>
        </p:nvSpPr>
        <p:spPr/>
        <p:txBody>
          <a:bodyPr/>
          <a:lstStyle/>
          <a:p>
            <a:fld id="{AE0D043C-2F9E-497F-8049-C2E8D3B5EA95}" type="slidenum">
              <a:rPr lang="de-DE" smtClean="0"/>
              <a:pPr/>
              <a:t>9</a:t>
            </a:fld>
            <a:endParaRPr lang="de-DE"/>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342770"/>
            <a:ext cx="7416825" cy="4894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8979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2830</Words>
  <Application>Microsoft Office PowerPoint</Application>
  <PresentationFormat>Bildschirmpräsentation (4:3)</PresentationFormat>
  <Paragraphs>496</Paragraphs>
  <Slides>44</Slides>
  <Notes>44</Notes>
  <HiddenSlides>0</HiddenSlides>
  <MMClips>0</MMClips>
  <ScaleCrop>false</ScaleCrop>
  <HeadingPairs>
    <vt:vector size="4" baseType="variant">
      <vt:variant>
        <vt:lpstr>Design</vt:lpstr>
      </vt:variant>
      <vt:variant>
        <vt:i4>1</vt:i4>
      </vt:variant>
      <vt:variant>
        <vt:lpstr>Folientitel</vt:lpstr>
      </vt:variant>
      <vt:variant>
        <vt:i4>44</vt:i4>
      </vt:variant>
    </vt:vector>
  </HeadingPairs>
  <TitlesOfParts>
    <vt:vector size="45" baseType="lpstr">
      <vt:lpstr>Larissa-Design</vt:lpstr>
      <vt:lpstr>PowerPoint-Präsentation</vt:lpstr>
      <vt:lpstr>Die Situation:</vt:lpstr>
      <vt:lpstr>Das Ziel: „staying alive“</vt:lpstr>
      <vt:lpstr>Motivation</vt:lpstr>
      <vt:lpstr>Agenda</vt:lpstr>
      <vt:lpstr>PowerPoint-Präsentation</vt:lpstr>
      <vt:lpstr>HB-2331, 10.4.2012</vt:lpstr>
      <vt:lpstr>HB-2331, 10.4.2012 (siehe Quelle 1) </vt:lpstr>
      <vt:lpstr>HB-3393, 19.5.2012</vt:lpstr>
      <vt:lpstr>HB-3393, 19.5.2012 (siehe Quelle 2)</vt:lpstr>
      <vt:lpstr>PowerPoint-Präsentation</vt:lpstr>
      <vt:lpstr>PowerPoint-Präsentation</vt:lpstr>
      <vt:lpstr>Die Alarmkette:</vt:lpstr>
      <vt:lpstr>Die Alarmkette: für HB 3393…</vt:lpstr>
      <vt:lpstr>PowerPoint-Präsentation</vt:lpstr>
      <vt:lpstr>Kernfragen:</vt:lpstr>
      <vt:lpstr>PowerPoint-Präsentation</vt:lpstr>
      <vt:lpstr>Am Saisonbeginn:</vt:lpstr>
      <vt:lpstr>Das ICE-Dokument/Infos:</vt:lpstr>
      <vt:lpstr>Vor jedem Flug:</vt:lpstr>
      <vt:lpstr>Während des Fluges:</vt:lpstr>
      <vt:lpstr>PowerPoint-Präsentation</vt:lpstr>
      <vt:lpstr>Übersicht:</vt:lpstr>
      <vt:lpstr>Automatische Notrufsysteme:</vt:lpstr>
      <vt:lpstr>Automatische Notrufsysteme:</vt:lpstr>
      <vt:lpstr>ELT 406 MHz – Details (1)</vt:lpstr>
      <vt:lpstr>ELT 406 MHz – Details (2)</vt:lpstr>
      <vt:lpstr>ELT 121,5 MHz vs 406 MHz</vt:lpstr>
      <vt:lpstr>‚SAR‘ – oder nur ‚R‘?</vt:lpstr>
      <vt:lpstr>am Rande: e-call</vt:lpstr>
      <vt:lpstr>Manuelle Notrufsysteme:</vt:lpstr>
      <vt:lpstr>Manuelle Notrufsysteme:</vt:lpstr>
      <vt:lpstr>Ortungs-/Livetracking-Systeme</vt:lpstr>
      <vt:lpstr>GSM Livetracking</vt:lpstr>
      <vt:lpstr>GSM Livetracking</vt:lpstr>
      <vt:lpstr>Spot Satelliten Livetracking</vt:lpstr>
      <vt:lpstr>(Notfall-)Ortung des Handy</vt:lpstr>
      <vt:lpstr>(Notfall-)Ortung des Handy</vt:lpstr>
      <vt:lpstr>Flarm net - Ortung</vt:lpstr>
      <vt:lpstr>Flarm net - Ortung</vt:lpstr>
      <vt:lpstr>Zusammenfassung:</vt:lpstr>
      <vt:lpstr>Wichtige Informationsquellen:</vt:lpstr>
      <vt:lpstr>Quellennachweis</vt:lpstr>
      <vt:lpstr>PowerPoint-Präsentation</vt:lpstr>
    </vt:vector>
  </TitlesOfParts>
  <Company>Marposs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henz</dc:creator>
  <cp:lastModifiedBy>Peter Guentzer</cp:lastModifiedBy>
  <cp:revision>261</cp:revision>
  <cp:lastPrinted>2014-05-18T10:09:46Z</cp:lastPrinted>
  <dcterms:created xsi:type="dcterms:W3CDTF">2010-10-26T14:41:44Z</dcterms:created>
  <dcterms:modified xsi:type="dcterms:W3CDTF">2014-05-18T10:12:29Z</dcterms:modified>
</cp:coreProperties>
</file>